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E414CF-9C13-48BF-8672-73BB96674770}" type="doc">
      <dgm:prSet loTypeId="urn:microsoft.com/office/officeart/2008/layout/LinedList" loCatId="list" qsTypeId="urn:microsoft.com/office/officeart/2005/8/quickstyle/simple1" qsCatId="simple" csTypeId="urn:microsoft.com/office/officeart/2005/8/colors/ColorSchemeForSuggestions" csCatId="other"/>
      <dgm:spPr/>
      <dgm:t>
        <a:bodyPr/>
        <a:lstStyle/>
        <a:p>
          <a:endParaRPr lang="en-US"/>
        </a:p>
      </dgm:t>
    </dgm:pt>
    <dgm:pt modelId="{9D60D0A2-CD7A-401E-8EBF-D7CB7EFEC2E3}">
      <dgm:prSet/>
      <dgm:spPr/>
      <dgm:t>
        <a:bodyPr/>
        <a:lstStyle/>
        <a:p>
          <a:r>
            <a:rPr lang="en-US"/>
            <a:t>ISO</a:t>
          </a:r>
        </a:p>
      </dgm:t>
    </dgm:pt>
    <dgm:pt modelId="{2CCB133C-C42B-4056-97EA-6E1180E6D081}" type="parTrans" cxnId="{8B0E0280-6384-4A52-8D09-871EC92FDBB5}">
      <dgm:prSet/>
      <dgm:spPr/>
      <dgm:t>
        <a:bodyPr/>
        <a:lstStyle/>
        <a:p>
          <a:endParaRPr lang="en-US"/>
        </a:p>
      </dgm:t>
    </dgm:pt>
    <dgm:pt modelId="{778212AA-4233-43D1-86D6-530767491CEC}" type="sibTrans" cxnId="{8B0E0280-6384-4A52-8D09-871EC92FDBB5}">
      <dgm:prSet/>
      <dgm:spPr/>
      <dgm:t>
        <a:bodyPr/>
        <a:lstStyle/>
        <a:p>
          <a:endParaRPr lang="en-US"/>
        </a:p>
      </dgm:t>
    </dgm:pt>
    <dgm:pt modelId="{1B777AC7-510D-4BB7-BE67-D06C59E0BB80}">
      <dgm:prSet/>
      <dgm:spPr/>
      <dgm:t>
        <a:bodyPr/>
        <a:lstStyle/>
        <a:p>
          <a:r>
            <a:rPr lang="en-US"/>
            <a:t>PCI</a:t>
          </a:r>
        </a:p>
      </dgm:t>
    </dgm:pt>
    <dgm:pt modelId="{A729E514-C539-4DFD-A1DE-0047CEE81974}" type="parTrans" cxnId="{B5EE574F-9EBC-4882-9385-CEEF1265EF18}">
      <dgm:prSet/>
      <dgm:spPr/>
      <dgm:t>
        <a:bodyPr/>
        <a:lstStyle/>
        <a:p>
          <a:endParaRPr lang="en-US"/>
        </a:p>
      </dgm:t>
    </dgm:pt>
    <dgm:pt modelId="{415FA9D8-640F-4651-90C2-E97A112B507B}" type="sibTrans" cxnId="{B5EE574F-9EBC-4882-9385-CEEF1265EF18}">
      <dgm:prSet/>
      <dgm:spPr/>
      <dgm:t>
        <a:bodyPr/>
        <a:lstStyle/>
        <a:p>
          <a:endParaRPr lang="en-US"/>
        </a:p>
      </dgm:t>
    </dgm:pt>
    <dgm:pt modelId="{DEF23DA3-8B2F-402C-89EB-0FFB2E0A176C}">
      <dgm:prSet/>
      <dgm:spPr/>
      <dgm:t>
        <a:bodyPr/>
        <a:lstStyle/>
        <a:p>
          <a:r>
            <a:rPr lang="en-US"/>
            <a:t>HIPAA</a:t>
          </a:r>
        </a:p>
      </dgm:t>
    </dgm:pt>
    <dgm:pt modelId="{1D15DF69-C49C-4BA1-A650-5CC7D660E14B}" type="parTrans" cxnId="{1BFD0F78-C803-4909-BB6D-327E07991409}">
      <dgm:prSet/>
      <dgm:spPr/>
      <dgm:t>
        <a:bodyPr/>
        <a:lstStyle/>
        <a:p>
          <a:endParaRPr lang="en-US"/>
        </a:p>
      </dgm:t>
    </dgm:pt>
    <dgm:pt modelId="{21075C77-923D-417A-980B-0BB165F9F3A2}" type="sibTrans" cxnId="{1BFD0F78-C803-4909-BB6D-327E07991409}">
      <dgm:prSet/>
      <dgm:spPr/>
      <dgm:t>
        <a:bodyPr/>
        <a:lstStyle/>
        <a:p>
          <a:endParaRPr lang="en-US"/>
        </a:p>
      </dgm:t>
    </dgm:pt>
    <dgm:pt modelId="{C3FD2AD9-4B1A-9745-A65F-483C270A2F00}" type="pres">
      <dgm:prSet presAssocID="{8CE414CF-9C13-48BF-8672-73BB96674770}" presName="vert0" presStyleCnt="0">
        <dgm:presLayoutVars>
          <dgm:dir/>
          <dgm:animOne val="branch"/>
          <dgm:animLvl val="lvl"/>
        </dgm:presLayoutVars>
      </dgm:prSet>
      <dgm:spPr/>
    </dgm:pt>
    <dgm:pt modelId="{7CADD765-1B11-5142-8978-77E7B99E765D}" type="pres">
      <dgm:prSet presAssocID="{9D60D0A2-CD7A-401E-8EBF-D7CB7EFEC2E3}" presName="thickLine" presStyleLbl="alignNode1" presStyleIdx="0" presStyleCnt="3"/>
      <dgm:spPr/>
    </dgm:pt>
    <dgm:pt modelId="{02472805-D8CB-C54F-A8B8-54F2FFEB0EF7}" type="pres">
      <dgm:prSet presAssocID="{9D60D0A2-CD7A-401E-8EBF-D7CB7EFEC2E3}" presName="horz1" presStyleCnt="0"/>
      <dgm:spPr/>
    </dgm:pt>
    <dgm:pt modelId="{09ED8AEE-2395-3B48-9708-C6EB7FAD09BF}" type="pres">
      <dgm:prSet presAssocID="{9D60D0A2-CD7A-401E-8EBF-D7CB7EFEC2E3}" presName="tx1" presStyleLbl="revTx" presStyleIdx="0" presStyleCnt="3"/>
      <dgm:spPr/>
    </dgm:pt>
    <dgm:pt modelId="{93B50558-064E-A64E-896A-7BBAF76EBA5B}" type="pres">
      <dgm:prSet presAssocID="{9D60D0A2-CD7A-401E-8EBF-D7CB7EFEC2E3}" presName="vert1" presStyleCnt="0"/>
      <dgm:spPr/>
    </dgm:pt>
    <dgm:pt modelId="{B33FE35B-0EC9-8D41-B0DF-FE89456FDF1B}" type="pres">
      <dgm:prSet presAssocID="{1B777AC7-510D-4BB7-BE67-D06C59E0BB80}" presName="thickLine" presStyleLbl="alignNode1" presStyleIdx="1" presStyleCnt="3"/>
      <dgm:spPr/>
    </dgm:pt>
    <dgm:pt modelId="{6104137A-CC6B-E54D-9EA0-6019437F893B}" type="pres">
      <dgm:prSet presAssocID="{1B777AC7-510D-4BB7-BE67-D06C59E0BB80}" presName="horz1" presStyleCnt="0"/>
      <dgm:spPr/>
    </dgm:pt>
    <dgm:pt modelId="{8749B8F3-781E-4F40-8649-B6FFD9764699}" type="pres">
      <dgm:prSet presAssocID="{1B777AC7-510D-4BB7-BE67-D06C59E0BB80}" presName="tx1" presStyleLbl="revTx" presStyleIdx="1" presStyleCnt="3"/>
      <dgm:spPr/>
    </dgm:pt>
    <dgm:pt modelId="{A7301DB1-1027-4A44-8015-18ED66158E49}" type="pres">
      <dgm:prSet presAssocID="{1B777AC7-510D-4BB7-BE67-D06C59E0BB80}" presName="vert1" presStyleCnt="0"/>
      <dgm:spPr/>
    </dgm:pt>
    <dgm:pt modelId="{65D6F278-9E33-CE4C-89D6-E404E813A024}" type="pres">
      <dgm:prSet presAssocID="{DEF23DA3-8B2F-402C-89EB-0FFB2E0A176C}" presName="thickLine" presStyleLbl="alignNode1" presStyleIdx="2" presStyleCnt="3"/>
      <dgm:spPr/>
    </dgm:pt>
    <dgm:pt modelId="{0D00294B-2ABB-9B42-909A-47A6255A75A4}" type="pres">
      <dgm:prSet presAssocID="{DEF23DA3-8B2F-402C-89EB-0FFB2E0A176C}" presName="horz1" presStyleCnt="0"/>
      <dgm:spPr/>
    </dgm:pt>
    <dgm:pt modelId="{9190DA70-6A22-1648-924A-BB6708FC0614}" type="pres">
      <dgm:prSet presAssocID="{DEF23DA3-8B2F-402C-89EB-0FFB2E0A176C}" presName="tx1" presStyleLbl="revTx" presStyleIdx="2" presStyleCnt="3"/>
      <dgm:spPr/>
    </dgm:pt>
    <dgm:pt modelId="{22C36902-8BA5-6D47-ABC5-97B246D25B5F}" type="pres">
      <dgm:prSet presAssocID="{DEF23DA3-8B2F-402C-89EB-0FFB2E0A176C}" presName="vert1" presStyleCnt="0"/>
      <dgm:spPr/>
    </dgm:pt>
  </dgm:ptLst>
  <dgm:cxnLst>
    <dgm:cxn modelId="{579E3C0B-2F9C-5A45-ACAA-C99F5BD8643F}" type="presOf" srcId="{9D60D0A2-CD7A-401E-8EBF-D7CB7EFEC2E3}" destId="{09ED8AEE-2395-3B48-9708-C6EB7FAD09BF}" srcOrd="0" destOrd="0" presId="urn:microsoft.com/office/officeart/2008/layout/LinedList"/>
    <dgm:cxn modelId="{2C7A2632-C023-EE47-BE6D-431226C99F24}" type="presOf" srcId="{1B777AC7-510D-4BB7-BE67-D06C59E0BB80}" destId="{8749B8F3-781E-4F40-8649-B6FFD9764699}" srcOrd="0" destOrd="0" presId="urn:microsoft.com/office/officeart/2008/layout/LinedList"/>
    <dgm:cxn modelId="{E6E07141-E81E-8340-9374-18FDFCD8ACA4}" type="presOf" srcId="{DEF23DA3-8B2F-402C-89EB-0FFB2E0A176C}" destId="{9190DA70-6A22-1648-924A-BB6708FC0614}" srcOrd="0" destOrd="0" presId="urn:microsoft.com/office/officeart/2008/layout/LinedList"/>
    <dgm:cxn modelId="{B5EE574F-9EBC-4882-9385-CEEF1265EF18}" srcId="{8CE414CF-9C13-48BF-8672-73BB96674770}" destId="{1B777AC7-510D-4BB7-BE67-D06C59E0BB80}" srcOrd="1" destOrd="0" parTransId="{A729E514-C539-4DFD-A1DE-0047CEE81974}" sibTransId="{415FA9D8-640F-4651-90C2-E97A112B507B}"/>
    <dgm:cxn modelId="{1BFD0F78-C803-4909-BB6D-327E07991409}" srcId="{8CE414CF-9C13-48BF-8672-73BB96674770}" destId="{DEF23DA3-8B2F-402C-89EB-0FFB2E0A176C}" srcOrd="2" destOrd="0" parTransId="{1D15DF69-C49C-4BA1-A650-5CC7D660E14B}" sibTransId="{21075C77-923D-417A-980B-0BB165F9F3A2}"/>
    <dgm:cxn modelId="{8B0E0280-6384-4A52-8D09-871EC92FDBB5}" srcId="{8CE414CF-9C13-48BF-8672-73BB96674770}" destId="{9D60D0A2-CD7A-401E-8EBF-D7CB7EFEC2E3}" srcOrd="0" destOrd="0" parTransId="{2CCB133C-C42B-4056-97EA-6E1180E6D081}" sibTransId="{778212AA-4233-43D1-86D6-530767491CEC}"/>
    <dgm:cxn modelId="{FA1C08ED-58ED-A947-9C06-1B588694ABCA}" type="presOf" srcId="{8CE414CF-9C13-48BF-8672-73BB96674770}" destId="{C3FD2AD9-4B1A-9745-A65F-483C270A2F00}" srcOrd="0" destOrd="0" presId="urn:microsoft.com/office/officeart/2008/layout/LinedList"/>
    <dgm:cxn modelId="{D719109B-0468-974F-9423-26ED27AACAC2}" type="presParOf" srcId="{C3FD2AD9-4B1A-9745-A65F-483C270A2F00}" destId="{7CADD765-1B11-5142-8978-77E7B99E765D}" srcOrd="0" destOrd="0" presId="urn:microsoft.com/office/officeart/2008/layout/LinedList"/>
    <dgm:cxn modelId="{7871360C-91EE-1D4B-887D-7600412F5A76}" type="presParOf" srcId="{C3FD2AD9-4B1A-9745-A65F-483C270A2F00}" destId="{02472805-D8CB-C54F-A8B8-54F2FFEB0EF7}" srcOrd="1" destOrd="0" presId="urn:microsoft.com/office/officeart/2008/layout/LinedList"/>
    <dgm:cxn modelId="{D286AFAA-C5B9-484F-AB55-914EFED9DECB}" type="presParOf" srcId="{02472805-D8CB-C54F-A8B8-54F2FFEB0EF7}" destId="{09ED8AEE-2395-3B48-9708-C6EB7FAD09BF}" srcOrd="0" destOrd="0" presId="urn:microsoft.com/office/officeart/2008/layout/LinedList"/>
    <dgm:cxn modelId="{1B70A1FE-360F-7044-A37F-EB42854576CF}" type="presParOf" srcId="{02472805-D8CB-C54F-A8B8-54F2FFEB0EF7}" destId="{93B50558-064E-A64E-896A-7BBAF76EBA5B}" srcOrd="1" destOrd="0" presId="urn:microsoft.com/office/officeart/2008/layout/LinedList"/>
    <dgm:cxn modelId="{723A0AC6-5179-1F4E-B768-8C326A68AED4}" type="presParOf" srcId="{C3FD2AD9-4B1A-9745-A65F-483C270A2F00}" destId="{B33FE35B-0EC9-8D41-B0DF-FE89456FDF1B}" srcOrd="2" destOrd="0" presId="urn:microsoft.com/office/officeart/2008/layout/LinedList"/>
    <dgm:cxn modelId="{67FB1EDD-1299-974A-9C6B-AE9C823C730A}" type="presParOf" srcId="{C3FD2AD9-4B1A-9745-A65F-483C270A2F00}" destId="{6104137A-CC6B-E54D-9EA0-6019437F893B}" srcOrd="3" destOrd="0" presId="urn:microsoft.com/office/officeart/2008/layout/LinedList"/>
    <dgm:cxn modelId="{226387BF-5FE6-2F40-B798-4675522F98CC}" type="presParOf" srcId="{6104137A-CC6B-E54D-9EA0-6019437F893B}" destId="{8749B8F3-781E-4F40-8649-B6FFD9764699}" srcOrd="0" destOrd="0" presId="urn:microsoft.com/office/officeart/2008/layout/LinedList"/>
    <dgm:cxn modelId="{F5C8B071-45A2-374B-AA7D-BC419242C0E5}" type="presParOf" srcId="{6104137A-CC6B-E54D-9EA0-6019437F893B}" destId="{A7301DB1-1027-4A44-8015-18ED66158E49}" srcOrd="1" destOrd="0" presId="urn:microsoft.com/office/officeart/2008/layout/LinedList"/>
    <dgm:cxn modelId="{A781DBC5-BA28-1D4F-A705-D33E027B9389}" type="presParOf" srcId="{C3FD2AD9-4B1A-9745-A65F-483C270A2F00}" destId="{65D6F278-9E33-CE4C-89D6-E404E813A024}" srcOrd="4" destOrd="0" presId="urn:microsoft.com/office/officeart/2008/layout/LinedList"/>
    <dgm:cxn modelId="{0338716F-19CF-CB4D-ABB7-E32A8BE92644}" type="presParOf" srcId="{C3FD2AD9-4B1A-9745-A65F-483C270A2F00}" destId="{0D00294B-2ABB-9B42-909A-47A6255A75A4}" srcOrd="5" destOrd="0" presId="urn:microsoft.com/office/officeart/2008/layout/LinedList"/>
    <dgm:cxn modelId="{A552D575-5F21-264A-8AA6-E9AC700C8AF5}" type="presParOf" srcId="{0D00294B-2ABB-9B42-909A-47A6255A75A4}" destId="{9190DA70-6A22-1648-924A-BB6708FC0614}" srcOrd="0" destOrd="0" presId="urn:microsoft.com/office/officeart/2008/layout/LinedList"/>
    <dgm:cxn modelId="{14847D88-7D27-F044-81C2-E35AECA0CA44}" type="presParOf" srcId="{0D00294B-2ABB-9B42-909A-47A6255A75A4}" destId="{22C36902-8BA5-6D47-ABC5-97B246D25B5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297EC7-34B6-45E8-AAF0-9904A5298B42}" type="doc">
      <dgm:prSet loTypeId="urn:microsoft.com/office/officeart/2005/8/layout/list1" loCatId="list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en-US"/>
        </a:p>
      </dgm:t>
    </dgm:pt>
    <dgm:pt modelId="{3340AE9A-CC43-4977-9D1B-D3E7A5716E3A}">
      <dgm:prSet/>
      <dgm:spPr/>
      <dgm:t>
        <a:bodyPr/>
        <a:lstStyle/>
        <a:p>
          <a:r>
            <a:rPr lang="en-US"/>
            <a:t>Distributed Denial of Service</a:t>
          </a:r>
        </a:p>
      </dgm:t>
    </dgm:pt>
    <dgm:pt modelId="{D43DBC2A-8AD6-4F3F-B0F9-20325D35FC26}" type="parTrans" cxnId="{0101E7A5-09FD-457C-BC49-9458D3E71493}">
      <dgm:prSet/>
      <dgm:spPr/>
      <dgm:t>
        <a:bodyPr/>
        <a:lstStyle/>
        <a:p>
          <a:endParaRPr lang="en-US"/>
        </a:p>
      </dgm:t>
    </dgm:pt>
    <dgm:pt modelId="{4BA6F866-2CEC-41A7-BF01-33FBA611DD44}" type="sibTrans" cxnId="{0101E7A5-09FD-457C-BC49-9458D3E71493}">
      <dgm:prSet/>
      <dgm:spPr/>
      <dgm:t>
        <a:bodyPr/>
        <a:lstStyle/>
        <a:p>
          <a:endParaRPr lang="en-US"/>
        </a:p>
      </dgm:t>
    </dgm:pt>
    <dgm:pt modelId="{042A666D-EAE0-4F35-A1F8-16178915A453}">
      <dgm:prSet/>
      <dgm:spPr/>
      <dgm:t>
        <a:bodyPr/>
        <a:lstStyle/>
        <a:p>
          <a:r>
            <a:rPr lang="en-US"/>
            <a:t>Amplification/Reflection attack: NTP, SSDP. Sending request as a spoofed IP</a:t>
          </a:r>
        </a:p>
      </dgm:t>
    </dgm:pt>
    <dgm:pt modelId="{5E10C9D6-C595-471B-8832-21CC84FB2072}" type="parTrans" cxnId="{9A8D8870-307E-4905-8160-AB2AFCB8B0D3}">
      <dgm:prSet/>
      <dgm:spPr/>
      <dgm:t>
        <a:bodyPr/>
        <a:lstStyle/>
        <a:p>
          <a:endParaRPr lang="en-US"/>
        </a:p>
      </dgm:t>
    </dgm:pt>
    <dgm:pt modelId="{1DC95567-8638-4B5A-A820-30F993C786AD}" type="sibTrans" cxnId="{9A8D8870-307E-4905-8160-AB2AFCB8B0D3}">
      <dgm:prSet/>
      <dgm:spPr/>
      <dgm:t>
        <a:bodyPr/>
        <a:lstStyle/>
        <a:p>
          <a:endParaRPr lang="en-US"/>
        </a:p>
      </dgm:t>
    </dgm:pt>
    <dgm:pt modelId="{83F708F1-CD0D-4912-A145-8ACB7FC70178}">
      <dgm:prSet/>
      <dgm:spPr/>
      <dgm:t>
        <a:bodyPr/>
        <a:lstStyle/>
        <a:p>
          <a:r>
            <a:rPr lang="en-US"/>
            <a:t>Layer 7 attacks – flood of GET requests, Slowloris – holds connections</a:t>
          </a:r>
        </a:p>
      </dgm:t>
    </dgm:pt>
    <dgm:pt modelId="{E09EA4A4-380D-4E57-9EAE-B63810D8FA70}" type="parTrans" cxnId="{8175FCF3-657F-482D-ABA8-A9491515C56A}">
      <dgm:prSet/>
      <dgm:spPr/>
      <dgm:t>
        <a:bodyPr/>
        <a:lstStyle/>
        <a:p>
          <a:endParaRPr lang="en-US"/>
        </a:p>
      </dgm:t>
    </dgm:pt>
    <dgm:pt modelId="{95D0AD12-FA28-4FCD-BDAB-B0C68ADCDA06}" type="sibTrans" cxnId="{8175FCF3-657F-482D-ABA8-A9491515C56A}">
      <dgm:prSet/>
      <dgm:spPr/>
      <dgm:t>
        <a:bodyPr/>
        <a:lstStyle/>
        <a:p>
          <a:endParaRPr lang="en-US"/>
        </a:p>
      </dgm:t>
    </dgm:pt>
    <dgm:pt modelId="{EEE11807-AAF7-4B9D-9FD9-F8FA932ABBC4}">
      <dgm:prSet/>
      <dgm:spPr/>
      <dgm:t>
        <a:bodyPr/>
        <a:lstStyle/>
        <a:p>
          <a:r>
            <a:rPr lang="en-US"/>
            <a:t>How to mitigate?</a:t>
          </a:r>
        </a:p>
      </dgm:t>
    </dgm:pt>
    <dgm:pt modelId="{5B460011-EB91-4BD7-908D-BCDAC44340AE}" type="parTrans" cxnId="{68DC021D-CA95-4515-83D8-33A8F418D7A5}">
      <dgm:prSet/>
      <dgm:spPr/>
      <dgm:t>
        <a:bodyPr/>
        <a:lstStyle/>
        <a:p>
          <a:endParaRPr lang="en-US"/>
        </a:p>
      </dgm:t>
    </dgm:pt>
    <dgm:pt modelId="{3D723037-3C2B-40EB-AB4E-6471499777F4}" type="sibTrans" cxnId="{68DC021D-CA95-4515-83D8-33A8F418D7A5}">
      <dgm:prSet/>
      <dgm:spPr/>
      <dgm:t>
        <a:bodyPr/>
        <a:lstStyle/>
        <a:p>
          <a:endParaRPr lang="en-US"/>
        </a:p>
      </dgm:t>
    </dgm:pt>
    <dgm:pt modelId="{4EB09CC0-8FF7-40DA-8FD5-33D6CDFD18A1}">
      <dgm:prSet/>
      <dgm:spPr/>
      <dgm:t>
        <a:bodyPr/>
        <a:lstStyle/>
        <a:p>
          <a:r>
            <a:rPr lang="en-US"/>
            <a:t>Use ALB using WAF – minimize attack surface area</a:t>
          </a:r>
        </a:p>
      </dgm:t>
    </dgm:pt>
    <dgm:pt modelId="{92DDE25C-76EF-4EDC-9307-5066392216A6}" type="parTrans" cxnId="{A1BFB888-B669-470C-B445-FA0D3B6A621F}">
      <dgm:prSet/>
      <dgm:spPr/>
      <dgm:t>
        <a:bodyPr/>
        <a:lstStyle/>
        <a:p>
          <a:endParaRPr lang="en-US"/>
        </a:p>
      </dgm:t>
    </dgm:pt>
    <dgm:pt modelId="{7AF4B34F-3951-4252-B4E1-416BE7727286}" type="sibTrans" cxnId="{A1BFB888-B669-470C-B445-FA0D3B6A621F}">
      <dgm:prSet/>
      <dgm:spPr/>
      <dgm:t>
        <a:bodyPr/>
        <a:lstStyle/>
        <a:p>
          <a:endParaRPr lang="en-US"/>
        </a:p>
      </dgm:t>
    </dgm:pt>
    <dgm:pt modelId="{F0C5CC43-B6C8-47CA-95E8-CFBA90BE0A41}">
      <dgm:prSet/>
      <dgm:spPr/>
      <dgm:t>
        <a:bodyPr/>
        <a:lstStyle/>
        <a:p>
          <a:r>
            <a:rPr lang="en-US"/>
            <a:t>Enable auto scaling to absorb attack</a:t>
          </a:r>
        </a:p>
      </dgm:t>
    </dgm:pt>
    <dgm:pt modelId="{A270C4DA-D25E-4ECE-86BD-2F87E9FD5AB6}" type="parTrans" cxnId="{C81A5A71-230F-42AB-8510-427BA87E5333}">
      <dgm:prSet/>
      <dgm:spPr/>
      <dgm:t>
        <a:bodyPr/>
        <a:lstStyle/>
        <a:p>
          <a:endParaRPr lang="en-US"/>
        </a:p>
      </dgm:t>
    </dgm:pt>
    <dgm:pt modelId="{AB36C81E-9377-4438-977B-D9613BAE703B}" type="sibTrans" cxnId="{C81A5A71-230F-42AB-8510-427BA87E5333}">
      <dgm:prSet/>
      <dgm:spPr/>
      <dgm:t>
        <a:bodyPr/>
        <a:lstStyle/>
        <a:p>
          <a:endParaRPr lang="en-US"/>
        </a:p>
      </dgm:t>
    </dgm:pt>
    <dgm:pt modelId="{CBCD0B96-AB5C-4B10-90FD-22C3C4BEC86D}">
      <dgm:prSet/>
      <dgm:spPr/>
      <dgm:t>
        <a:bodyPr/>
        <a:lstStyle/>
        <a:p>
          <a:r>
            <a:rPr lang="en-US"/>
            <a:t>Create plan for attacks</a:t>
          </a:r>
        </a:p>
      </dgm:t>
    </dgm:pt>
    <dgm:pt modelId="{1B2EEF70-9E51-4906-8953-EAE156AE7111}" type="parTrans" cxnId="{1C7098D9-B4BE-4487-9450-0DC463CB9246}">
      <dgm:prSet/>
      <dgm:spPr/>
      <dgm:t>
        <a:bodyPr/>
        <a:lstStyle/>
        <a:p>
          <a:endParaRPr lang="en-US"/>
        </a:p>
      </dgm:t>
    </dgm:pt>
    <dgm:pt modelId="{6F2AA960-4524-4906-B34C-078965045E17}" type="sibTrans" cxnId="{1C7098D9-B4BE-4487-9450-0DC463CB9246}">
      <dgm:prSet/>
      <dgm:spPr/>
      <dgm:t>
        <a:bodyPr/>
        <a:lstStyle/>
        <a:p>
          <a:endParaRPr lang="en-US"/>
        </a:p>
      </dgm:t>
    </dgm:pt>
    <dgm:pt modelId="{DFA8EC9F-412D-534F-B56F-365D2DBE5EB2}" type="pres">
      <dgm:prSet presAssocID="{F1297EC7-34B6-45E8-AAF0-9904A5298B42}" presName="linear" presStyleCnt="0">
        <dgm:presLayoutVars>
          <dgm:dir/>
          <dgm:animLvl val="lvl"/>
          <dgm:resizeHandles val="exact"/>
        </dgm:presLayoutVars>
      </dgm:prSet>
      <dgm:spPr/>
    </dgm:pt>
    <dgm:pt modelId="{0A7AA409-96D2-7947-AA92-6E792C71E0C2}" type="pres">
      <dgm:prSet presAssocID="{3340AE9A-CC43-4977-9D1B-D3E7A5716E3A}" presName="parentLin" presStyleCnt="0"/>
      <dgm:spPr/>
    </dgm:pt>
    <dgm:pt modelId="{93DA19FF-0840-2B4F-BC5A-F83E769171BF}" type="pres">
      <dgm:prSet presAssocID="{3340AE9A-CC43-4977-9D1B-D3E7A5716E3A}" presName="parentLeftMargin" presStyleLbl="node1" presStyleIdx="0" presStyleCnt="2"/>
      <dgm:spPr/>
    </dgm:pt>
    <dgm:pt modelId="{0FD5F619-E062-E74F-B541-B2ABA8AECB7D}" type="pres">
      <dgm:prSet presAssocID="{3340AE9A-CC43-4977-9D1B-D3E7A5716E3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AE62858-863A-0441-BDFB-B64430A5329F}" type="pres">
      <dgm:prSet presAssocID="{3340AE9A-CC43-4977-9D1B-D3E7A5716E3A}" presName="negativeSpace" presStyleCnt="0"/>
      <dgm:spPr/>
    </dgm:pt>
    <dgm:pt modelId="{7F880B8A-A72F-974B-976B-2D7DF196FE29}" type="pres">
      <dgm:prSet presAssocID="{3340AE9A-CC43-4977-9D1B-D3E7A5716E3A}" presName="childText" presStyleLbl="conFgAcc1" presStyleIdx="0" presStyleCnt="2">
        <dgm:presLayoutVars>
          <dgm:bulletEnabled val="1"/>
        </dgm:presLayoutVars>
      </dgm:prSet>
      <dgm:spPr/>
    </dgm:pt>
    <dgm:pt modelId="{A37A0E51-B1F5-A941-9FC3-AAEEDA84EC17}" type="pres">
      <dgm:prSet presAssocID="{4BA6F866-2CEC-41A7-BF01-33FBA611DD44}" presName="spaceBetweenRectangles" presStyleCnt="0"/>
      <dgm:spPr/>
    </dgm:pt>
    <dgm:pt modelId="{C8F8850E-890D-D243-8591-8D79736D1A73}" type="pres">
      <dgm:prSet presAssocID="{EEE11807-AAF7-4B9D-9FD9-F8FA932ABBC4}" presName="parentLin" presStyleCnt="0"/>
      <dgm:spPr/>
    </dgm:pt>
    <dgm:pt modelId="{92E66658-C5ED-F747-93C6-1D71B34AD10B}" type="pres">
      <dgm:prSet presAssocID="{EEE11807-AAF7-4B9D-9FD9-F8FA932ABBC4}" presName="parentLeftMargin" presStyleLbl="node1" presStyleIdx="0" presStyleCnt="2"/>
      <dgm:spPr/>
    </dgm:pt>
    <dgm:pt modelId="{67E8306D-EEEC-CC4A-8ED9-42304FE0190D}" type="pres">
      <dgm:prSet presAssocID="{EEE11807-AAF7-4B9D-9FD9-F8FA932ABBC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D3D3412-810F-8644-BE1F-125EE9472A88}" type="pres">
      <dgm:prSet presAssocID="{EEE11807-AAF7-4B9D-9FD9-F8FA932ABBC4}" presName="negativeSpace" presStyleCnt="0"/>
      <dgm:spPr/>
    </dgm:pt>
    <dgm:pt modelId="{BA61997D-6229-014B-A70F-85A0ED4BF5EE}" type="pres">
      <dgm:prSet presAssocID="{EEE11807-AAF7-4B9D-9FD9-F8FA932ABBC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68DC021D-CA95-4515-83D8-33A8F418D7A5}" srcId="{F1297EC7-34B6-45E8-AAF0-9904A5298B42}" destId="{EEE11807-AAF7-4B9D-9FD9-F8FA932ABBC4}" srcOrd="1" destOrd="0" parTransId="{5B460011-EB91-4BD7-908D-BCDAC44340AE}" sibTransId="{3D723037-3C2B-40EB-AB4E-6471499777F4}"/>
    <dgm:cxn modelId="{0E99A845-15C0-3F47-84BA-C7C78DCE5AB3}" type="presOf" srcId="{F0C5CC43-B6C8-47CA-95E8-CFBA90BE0A41}" destId="{BA61997D-6229-014B-A70F-85A0ED4BF5EE}" srcOrd="0" destOrd="1" presId="urn:microsoft.com/office/officeart/2005/8/layout/list1"/>
    <dgm:cxn modelId="{9A8D8870-307E-4905-8160-AB2AFCB8B0D3}" srcId="{3340AE9A-CC43-4977-9D1B-D3E7A5716E3A}" destId="{042A666D-EAE0-4F35-A1F8-16178915A453}" srcOrd="0" destOrd="0" parTransId="{5E10C9D6-C595-471B-8832-21CC84FB2072}" sibTransId="{1DC95567-8638-4B5A-A820-30F993C786AD}"/>
    <dgm:cxn modelId="{C81A5A71-230F-42AB-8510-427BA87E5333}" srcId="{EEE11807-AAF7-4B9D-9FD9-F8FA932ABBC4}" destId="{F0C5CC43-B6C8-47CA-95E8-CFBA90BE0A41}" srcOrd="1" destOrd="0" parTransId="{A270C4DA-D25E-4ECE-86BD-2F87E9FD5AB6}" sibTransId="{AB36C81E-9377-4438-977B-D9613BAE703B}"/>
    <dgm:cxn modelId="{C6BF2676-4488-704B-9CDA-D58F7D0BBBF6}" type="presOf" srcId="{83F708F1-CD0D-4912-A145-8ACB7FC70178}" destId="{7F880B8A-A72F-974B-976B-2D7DF196FE29}" srcOrd="0" destOrd="1" presId="urn:microsoft.com/office/officeart/2005/8/layout/list1"/>
    <dgm:cxn modelId="{A1BFB888-B669-470C-B445-FA0D3B6A621F}" srcId="{EEE11807-AAF7-4B9D-9FD9-F8FA932ABBC4}" destId="{4EB09CC0-8FF7-40DA-8FD5-33D6CDFD18A1}" srcOrd="0" destOrd="0" parTransId="{92DDE25C-76EF-4EDC-9307-5066392216A6}" sibTransId="{7AF4B34F-3951-4252-B4E1-416BE7727286}"/>
    <dgm:cxn modelId="{36AEF99F-1E50-444D-BBE1-42BA497C502F}" type="presOf" srcId="{3340AE9A-CC43-4977-9D1B-D3E7A5716E3A}" destId="{0FD5F619-E062-E74F-B541-B2ABA8AECB7D}" srcOrd="1" destOrd="0" presId="urn:microsoft.com/office/officeart/2005/8/layout/list1"/>
    <dgm:cxn modelId="{1A9A76A3-89DF-254E-92F2-D2173F430BE2}" type="presOf" srcId="{CBCD0B96-AB5C-4B10-90FD-22C3C4BEC86D}" destId="{BA61997D-6229-014B-A70F-85A0ED4BF5EE}" srcOrd="0" destOrd="2" presId="urn:microsoft.com/office/officeart/2005/8/layout/list1"/>
    <dgm:cxn modelId="{D6D48FA3-94F8-444C-9E11-5D3B77D67634}" type="presOf" srcId="{4EB09CC0-8FF7-40DA-8FD5-33D6CDFD18A1}" destId="{BA61997D-6229-014B-A70F-85A0ED4BF5EE}" srcOrd="0" destOrd="0" presId="urn:microsoft.com/office/officeart/2005/8/layout/list1"/>
    <dgm:cxn modelId="{DCFFF2A4-22F3-7846-A325-7EF32CD1829F}" type="presOf" srcId="{F1297EC7-34B6-45E8-AAF0-9904A5298B42}" destId="{DFA8EC9F-412D-534F-B56F-365D2DBE5EB2}" srcOrd="0" destOrd="0" presId="urn:microsoft.com/office/officeart/2005/8/layout/list1"/>
    <dgm:cxn modelId="{0101E7A5-09FD-457C-BC49-9458D3E71493}" srcId="{F1297EC7-34B6-45E8-AAF0-9904A5298B42}" destId="{3340AE9A-CC43-4977-9D1B-D3E7A5716E3A}" srcOrd="0" destOrd="0" parTransId="{D43DBC2A-8AD6-4F3F-B0F9-20325D35FC26}" sibTransId="{4BA6F866-2CEC-41A7-BF01-33FBA611DD44}"/>
    <dgm:cxn modelId="{568798A7-6EB9-1D44-B854-20B615855A58}" type="presOf" srcId="{3340AE9A-CC43-4977-9D1B-D3E7A5716E3A}" destId="{93DA19FF-0840-2B4F-BC5A-F83E769171BF}" srcOrd="0" destOrd="0" presId="urn:microsoft.com/office/officeart/2005/8/layout/list1"/>
    <dgm:cxn modelId="{1C7098D9-B4BE-4487-9450-0DC463CB9246}" srcId="{EEE11807-AAF7-4B9D-9FD9-F8FA932ABBC4}" destId="{CBCD0B96-AB5C-4B10-90FD-22C3C4BEC86D}" srcOrd="2" destOrd="0" parTransId="{1B2EEF70-9E51-4906-8953-EAE156AE7111}" sibTransId="{6F2AA960-4524-4906-B34C-078965045E17}"/>
    <dgm:cxn modelId="{A05D99E2-4D32-D848-BC7F-FB9021BFCA48}" type="presOf" srcId="{EEE11807-AAF7-4B9D-9FD9-F8FA932ABBC4}" destId="{67E8306D-EEEC-CC4A-8ED9-42304FE0190D}" srcOrd="1" destOrd="0" presId="urn:microsoft.com/office/officeart/2005/8/layout/list1"/>
    <dgm:cxn modelId="{0407AAE7-7438-624F-AB6B-4935ED9E05A5}" type="presOf" srcId="{EEE11807-AAF7-4B9D-9FD9-F8FA932ABBC4}" destId="{92E66658-C5ED-F747-93C6-1D71B34AD10B}" srcOrd="0" destOrd="0" presId="urn:microsoft.com/office/officeart/2005/8/layout/list1"/>
    <dgm:cxn modelId="{8175FCF3-657F-482D-ABA8-A9491515C56A}" srcId="{3340AE9A-CC43-4977-9D1B-D3E7A5716E3A}" destId="{83F708F1-CD0D-4912-A145-8ACB7FC70178}" srcOrd="1" destOrd="0" parTransId="{E09EA4A4-380D-4E57-9EAE-B63810D8FA70}" sibTransId="{95D0AD12-FA28-4FCD-BDAB-B0C68ADCDA06}"/>
    <dgm:cxn modelId="{720D2BFB-700B-654D-862D-31278BC25521}" type="presOf" srcId="{042A666D-EAE0-4F35-A1F8-16178915A453}" destId="{7F880B8A-A72F-974B-976B-2D7DF196FE29}" srcOrd="0" destOrd="0" presId="urn:microsoft.com/office/officeart/2005/8/layout/list1"/>
    <dgm:cxn modelId="{B8310D6E-C3FB-3142-929D-69642FA30036}" type="presParOf" srcId="{DFA8EC9F-412D-534F-B56F-365D2DBE5EB2}" destId="{0A7AA409-96D2-7947-AA92-6E792C71E0C2}" srcOrd="0" destOrd="0" presId="urn:microsoft.com/office/officeart/2005/8/layout/list1"/>
    <dgm:cxn modelId="{7DDB5773-FAEE-EE49-966C-F4E9948261B8}" type="presParOf" srcId="{0A7AA409-96D2-7947-AA92-6E792C71E0C2}" destId="{93DA19FF-0840-2B4F-BC5A-F83E769171BF}" srcOrd="0" destOrd="0" presId="urn:microsoft.com/office/officeart/2005/8/layout/list1"/>
    <dgm:cxn modelId="{332D7AFA-69F5-304C-9114-52C211859D6F}" type="presParOf" srcId="{0A7AA409-96D2-7947-AA92-6E792C71E0C2}" destId="{0FD5F619-E062-E74F-B541-B2ABA8AECB7D}" srcOrd="1" destOrd="0" presId="urn:microsoft.com/office/officeart/2005/8/layout/list1"/>
    <dgm:cxn modelId="{9D951AE5-E9EA-C34C-95A1-410FBF65229E}" type="presParOf" srcId="{DFA8EC9F-412D-534F-B56F-365D2DBE5EB2}" destId="{3AE62858-863A-0441-BDFB-B64430A5329F}" srcOrd="1" destOrd="0" presId="urn:microsoft.com/office/officeart/2005/8/layout/list1"/>
    <dgm:cxn modelId="{DF6314A1-4CB9-004E-A5E8-5C2B0BCEDA0E}" type="presParOf" srcId="{DFA8EC9F-412D-534F-B56F-365D2DBE5EB2}" destId="{7F880B8A-A72F-974B-976B-2D7DF196FE29}" srcOrd="2" destOrd="0" presId="urn:microsoft.com/office/officeart/2005/8/layout/list1"/>
    <dgm:cxn modelId="{3912F676-9159-764C-A526-564896BFF083}" type="presParOf" srcId="{DFA8EC9F-412D-534F-B56F-365D2DBE5EB2}" destId="{A37A0E51-B1F5-A941-9FC3-AAEEDA84EC17}" srcOrd="3" destOrd="0" presId="urn:microsoft.com/office/officeart/2005/8/layout/list1"/>
    <dgm:cxn modelId="{6B13EFF9-3953-044B-974D-D77D47AC69FF}" type="presParOf" srcId="{DFA8EC9F-412D-534F-B56F-365D2DBE5EB2}" destId="{C8F8850E-890D-D243-8591-8D79736D1A73}" srcOrd="4" destOrd="0" presId="urn:microsoft.com/office/officeart/2005/8/layout/list1"/>
    <dgm:cxn modelId="{9A9D48EC-91EA-5644-8A0B-0B2981685964}" type="presParOf" srcId="{C8F8850E-890D-D243-8591-8D79736D1A73}" destId="{92E66658-C5ED-F747-93C6-1D71B34AD10B}" srcOrd="0" destOrd="0" presId="urn:microsoft.com/office/officeart/2005/8/layout/list1"/>
    <dgm:cxn modelId="{8E9D5835-1F50-7D49-B3AC-46CA1CD4908C}" type="presParOf" srcId="{C8F8850E-890D-D243-8591-8D79736D1A73}" destId="{67E8306D-EEEC-CC4A-8ED9-42304FE0190D}" srcOrd="1" destOrd="0" presId="urn:microsoft.com/office/officeart/2005/8/layout/list1"/>
    <dgm:cxn modelId="{065EA087-B916-6848-8113-55D39B8B98BD}" type="presParOf" srcId="{DFA8EC9F-412D-534F-B56F-365D2DBE5EB2}" destId="{3D3D3412-810F-8644-BE1F-125EE9472A88}" srcOrd="5" destOrd="0" presId="urn:microsoft.com/office/officeart/2005/8/layout/list1"/>
    <dgm:cxn modelId="{5B088B99-2BE1-9544-92F6-713243FE1CDB}" type="presParOf" srcId="{DFA8EC9F-412D-534F-B56F-365D2DBE5EB2}" destId="{BA61997D-6229-014B-A70F-85A0ED4BF5E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6C52ED9-E251-4DD7-B64E-1F7D6FD678A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1736216D-8684-4A0F-B168-4335E336C953}">
      <dgm:prSet/>
      <dgm:spPr/>
      <dgm:t>
        <a:bodyPr/>
        <a:lstStyle/>
        <a:p>
          <a:r>
            <a:rPr lang="en-US"/>
            <a:t>Can create custom policy for e.g. give admin access to S3 bucket</a:t>
          </a:r>
        </a:p>
      </dgm:t>
    </dgm:pt>
    <dgm:pt modelId="{8168386C-61D8-43BE-B15C-282DF7E11675}" type="parTrans" cxnId="{F855F56A-5186-4394-A287-F6467CEAD1A7}">
      <dgm:prSet/>
      <dgm:spPr/>
      <dgm:t>
        <a:bodyPr/>
        <a:lstStyle/>
        <a:p>
          <a:endParaRPr lang="en-US"/>
        </a:p>
      </dgm:t>
    </dgm:pt>
    <dgm:pt modelId="{3015D2F8-44EE-4C61-BF40-8BC582C1D70C}" type="sibTrans" cxnId="{F855F56A-5186-4394-A287-F6467CEAD1A7}">
      <dgm:prSet/>
      <dgm:spPr/>
      <dgm:t>
        <a:bodyPr/>
        <a:lstStyle/>
        <a:p>
          <a:endParaRPr lang="en-US"/>
        </a:p>
      </dgm:t>
    </dgm:pt>
    <dgm:pt modelId="{07CE9B70-B6F4-4872-8A6B-2E9F0F1D828E}">
      <dgm:prSet/>
      <dgm:spPr/>
      <dgm:t>
        <a:bodyPr/>
        <a:lstStyle/>
        <a:p>
          <a:r>
            <a:rPr lang="en-US"/>
            <a:t>Create a role and associate policy with role</a:t>
          </a:r>
        </a:p>
      </dgm:t>
    </dgm:pt>
    <dgm:pt modelId="{68EBCFDC-6D20-4635-871F-7FF15C3A0F0C}" type="parTrans" cxnId="{955238AB-A743-4EDE-87D0-7882EF5B0A96}">
      <dgm:prSet/>
      <dgm:spPr/>
      <dgm:t>
        <a:bodyPr/>
        <a:lstStyle/>
        <a:p>
          <a:endParaRPr lang="en-US"/>
        </a:p>
      </dgm:t>
    </dgm:pt>
    <dgm:pt modelId="{725F215A-0AF2-4D5B-87E8-15180A2259B9}" type="sibTrans" cxnId="{955238AB-A743-4EDE-87D0-7882EF5B0A96}">
      <dgm:prSet/>
      <dgm:spPr/>
      <dgm:t>
        <a:bodyPr/>
        <a:lstStyle/>
        <a:p>
          <a:endParaRPr lang="en-US"/>
        </a:p>
      </dgm:t>
    </dgm:pt>
    <dgm:pt modelId="{68595826-CF43-4845-B84D-C796F98D2B99}">
      <dgm:prSet/>
      <dgm:spPr/>
      <dgm:t>
        <a:bodyPr/>
        <a:lstStyle/>
        <a:p>
          <a:r>
            <a:rPr lang="en-US"/>
            <a:t>Attach role to EC2 – this can be attached to a running EC2.</a:t>
          </a:r>
        </a:p>
      </dgm:t>
    </dgm:pt>
    <dgm:pt modelId="{311BBD96-2DB5-44DF-A280-6B57A8D6B2E0}" type="parTrans" cxnId="{1B0ECD13-E592-4319-BBAE-5B439A0B66E0}">
      <dgm:prSet/>
      <dgm:spPr/>
      <dgm:t>
        <a:bodyPr/>
        <a:lstStyle/>
        <a:p>
          <a:endParaRPr lang="en-US"/>
        </a:p>
      </dgm:t>
    </dgm:pt>
    <dgm:pt modelId="{6C8129F8-20F7-4037-9380-7985D6F6EB7A}" type="sibTrans" cxnId="{1B0ECD13-E592-4319-BBAE-5B439A0B66E0}">
      <dgm:prSet/>
      <dgm:spPr/>
      <dgm:t>
        <a:bodyPr/>
        <a:lstStyle/>
        <a:p>
          <a:endParaRPr lang="en-US"/>
        </a:p>
      </dgm:t>
    </dgm:pt>
    <dgm:pt modelId="{7ABA8D22-8E72-4E30-ABEF-D9E07A3474F3}">
      <dgm:prSet/>
      <dgm:spPr/>
      <dgm:t>
        <a:bodyPr/>
        <a:lstStyle/>
        <a:p>
          <a:r>
            <a:rPr lang="en-US"/>
            <a:t>It takes effect immediately but not really </a:t>
          </a:r>
          <a:r>
            <a:rPr lang="en-US">
              <a:sym typeface="Wingdings" panose="05000000000000000000" pitchFamily="2" charset="2"/>
            </a:rPr>
            <a:t></a:t>
          </a:r>
          <a:endParaRPr lang="en-US"/>
        </a:p>
      </dgm:t>
    </dgm:pt>
    <dgm:pt modelId="{98929FCD-1C06-4615-BE97-BEAFD035138B}" type="parTrans" cxnId="{F041129E-3A86-4A34-AE1F-674429CB4EB6}">
      <dgm:prSet/>
      <dgm:spPr/>
      <dgm:t>
        <a:bodyPr/>
        <a:lstStyle/>
        <a:p>
          <a:endParaRPr lang="en-US"/>
        </a:p>
      </dgm:t>
    </dgm:pt>
    <dgm:pt modelId="{9C1AED0D-6F84-4B86-A210-EF6A0750617A}" type="sibTrans" cxnId="{F041129E-3A86-4A34-AE1F-674429CB4EB6}">
      <dgm:prSet/>
      <dgm:spPr/>
      <dgm:t>
        <a:bodyPr/>
        <a:lstStyle/>
        <a:p>
          <a:endParaRPr lang="en-US"/>
        </a:p>
      </dgm:t>
    </dgm:pt>
    <dgm:pt modelId="{85870DDD-E979-4498-968D-E205F8457C0D}" type="pres">
      <dgm:prSet presAssocID="{36C52ED9-E251-4DD7-B64E-1F7D6FD678A9}" presName="root" presStyleCnt="0">
        <dgm:presLayoutVars>
          <dgm:dir/>
          <dgm:resizeHandles val="exact"/>
        </dgm:presLayoutVars>
      </dgm:prSet>
      <dgm:spPr/>
    </dgm:pt>
    <dgm:pt modelId="{0E150F0F-51FE-4A34-806F-B6CC09020C70}" type="pres">
      <dgm:prSet presAssocID="{1736216D-8684-4A0F-B168-4335E336C953}" presName="compNode" presStyleCnt="0"/>
      <dgm:spPr/>
    </dgm:pt>
    <dgm:pt modelId="{F378BADE-F5A3-4FA0-BDCA-3D5B655904C4}" type="pres">
      <dgm:prSet presAssocID="{1736216D-8684-4A0F-B168-4335E336C953}" presName="bgRect" presStyleLbl="bgShp" presStyleIdx="0" presStyleCnt="4"/>
      <dgm:spPr/>
    </dgm:pt>
    <dgm:pt modelId="{418C4952-4BD1-4534-856A-65F7F634FE30}" type="pres">
      <dgm:prSet presAssocID="{1736216D-8684-4A0F-B168-4335E336C95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5157B37-603A-46E1-B367-D90039E646BC}" type="pres">
      <dgm:prSet presAssocID="{1736216D-8684-4A0F-B168-4335E336C953}" presName="spaceRect" presStyleCnt="0"/>
      <dgm:spPr/>
    </dgm:pt>
    <dgm:pt modelId="{84065A5E-1A1E-467F-87E9-BB02A5B3D074}" type="pres">
      <dgm:prSet presAssocID="{1736216D-8684-4A0F-B168-4335E336C953}" presName="parTx" presStyleLbl="revTx" presStyleIdx="0" presStyleCnt="4">
        <dgm:presLayoutVars>
          <dgm:chMax val="0"/>
          <dgm:chPref val="0"/>
        </dgm:presLayoutVars>
      </dgm:prSet>
      <dgm:spPr/>
    </dgm:pt>
    <dgm:pt modelId="{D0EE5B4C-D5C3-48F8-898E-37141E3D5B51}" type="pres">
      <dgm:prSet presAssocID="{3015D2F8-44EE-4C61-BF40-8BC582C1D70C}" presName="sibTrans" presStyleCnt="0"/>
      <dgm:spPr/>
    </dgm:pt>
    <dgm:pt modelId="{C9004F01-1EE6-4BA6-A02D-A16E78206436}" type="pres">
      <dgm:prSet presAssocID="{07CE9B70-B6F4-4872-8A6B-2E9F0F1D828E}" presName="compNode" presStyleCnt="0"/>
      <dgm:spPr/>
    </dgm:pt>
    <dgm:pt modelId="{F1A41522-1CB5-4E34-B896-C6096F5D41E3}" type="pres">
      <dgm:prSet presAssocID="{07CE9B70-B6F4-4872-8A6B-2E9F0F1D828E}" presName="bgRect" presStyleLbl="bgShp" presStyleIdx="1" presStyleCnt="4"/>
      <dgm:spPr/>
    </dgm:pt>
    <dgm:pt modelId="{5F134B5F-3BE9-4B74-8D6F-79AFE41A3738}" type="pres">
      <dgm:prSet presAssocID="{07CE9B70-B6F4-4872-8A6B-2E9F0F1D828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02719D94-5B5A-462C-A2C2-E5E5079C1452}" type="pres">
      <dgm:prSet presAssocID="{07CE9B70-B6F4-4872-8A6B-2E9F0F1D828E}" presName="spaceRect" presStyleCnt="0"/>
      <dgm:spPr/>
    </dgm:pt>
    <dgm:pt modelId="{EBD0CF50-EDF6-41E9-B37F-0ED8A7A37FCE}" type="pres">
      <dgm:prSet presAssocID="{07CE9B70-B6F4-4872-8A6B-2E9F0F1D828E}" presName="parTx" presStyleLbl="revTx" presStyleIdx="1" presStyleCnt="4">
        <dgm:presLayoutVars>
          <dgm:chMax val="0"/>
          <dgm:chPref val="0"/>
        </dgm:presLayoutVars>
      </dgm:prSet>
      <dgm:spPr/>
    </dgm:pt>
    <dgm:pt modelId="{D8F50DA6-1757-4B49-B291-B010C8193972}" type="pres">
      <dgm:prSet presAssocID="{725F215A-0AF2-4D5B-87E8-15180A2259B9}" presName="sibTrans" presStyleCnt="0"/>
      <dgm:spPr/>
    </dgm:pt>
    <dgm:pt modelId="{4702E1B6-F078-4C78-B553-12D5C98642CB}" type="pres">
      <dgm:prSet presAssocID="{68595826-CF43-4845-B84D-C796F98D2B99}" presName="compNode" presStyleCnt="0"/>
      <dgm:spPr/>
    </dgm:pt>
    <dgm:pt modelId="{313AB2B6-7821-45D2-9755-28F04D98355B}" type="pres">
      <dgm:prSet presAssocID="{68595826-CF43-4845-B84D-C796F98D2B99}" presName="bgRect" presStyleLbl="bgShp" presStyleIdx="2" presStyleCnt="4"/>
      <dgm:spPr/>
    </dgm:pt>
    <dgm:pt modelId="{782421B7-70C8-42A4-93CB-C433E88119EE}" type="pres">
      <dgm:prSet presAssocID="{68595826-CF43-4845-B84D-C796F98D2B9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1BB77B19-49AB-48F3-A7AA-A33D6A40288B}" type="pres">
      <dgm:prSet presAssocID="{68595826-CF43-4845-B84D-C796F98D2B99}" presName="spaceRect" presStyleCnt="0"/>
      <dgm:spPr/>
    </dgm:pt>
    <dgm:pt modelId="{DE731DE0-F39D-4B8A-AD4E-199B0C3658C5}" type="pres">
      <dgm:prSet presAssocID="{68595826-CF43-4845-B84D-C796F98D2B99}" presName="parTx" presStyleLbl="revTx" presStyleIdx="2" presStyleCnt="4">
        <dgm:presLayoutVars>
          <dgm:chMax val="0"/>
          <dgm:chPref val="0"/>
        </dgm:presLayoutVars>
      </dgm:prSet>
      <dgm:spPr/>
    </dgm:pt>
    <dgm:pt modelId="{5C2B8DAA-27FA-44BD-8428-79C994383DCC}" type="pres">
      <dgm:prSet presAssocID="{6C8129F8-20F7-4037-9380-7985D6F6EB7A}" presName="sibTrans" presStyleCnt="0"/>
      <dgm:spPr/>
    </dgm:pt>
    <dgm:pt modelId="{49E887C7-D0C6-4FE1-9034-C36A1828F00C}" type="pres">
      <dgm:prSet presAssocID="{7ABA8D22-8E72-4E30-ABEF-D9E07A3474F3}" presName="compNode" presStyleCnt="0"/>
      <dgm:spPr/>
    </dgm:pt>
    <dgm:pt modelId="{4C5EA26E-3DA4-4DEA-B79C-45D86A994FBD}" type="pres">
      <dgm:prSet presAssocID="{7ABA8D22-8E72-4E30-ABEF-D9E07A3474F3}" presName="bgRect" presStyleLbl="bgShp" presStyleIdx="3" presStyleCnt="4"/>
      <dgm:spPr/>
    </dgm:pt>
    <dgm:pt modelId="{E8D4A239-68AA-4446-835D-37058DED0BAD}" type="pres">
      <dgm:prSet presAssocID="{7ABA8D22-8E72-4E30-ABEF-D9E07A3474F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10108F97-D9DD-46DB-ABC7-734E557DC5C2}" type="pres">
      <dgm:prSet presAssocID="{7ABA8D22-8E72-4E30-ABEF-D9E07A3474F3}" presName="spaceRect" presStyleCnt="0"/>
      <dgm:spPr/>
    </dgm:pt>
    <dgm:pt modelId="{40A0CA32-C838-4093-B677-106E24AD0633}" type="pres">
      <dgm:prSet presAssocID="{7ABA8D22-8E72-4E30-ABEF-D9E07A3474F3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1B0ECD13-E592-4319-BBAE-5B439A0B66E0}" srcId="{36C52ED9-E251-4DD7-B64E-1F7D6FD678A9}" destId="{68595826-CF43-4845-B84D-C796F98D2B99}" srcOrd="2" destOrd="0" parTransId="{311BBD96-2DB5-44DF-A280-6B57A8D6B2E0}" sibTransId="{6C8129F8-20F7-4037-9380-7985D6F6EB7A}"/>
    <dgm:cxn modelId="{1B61294C-1755-41B6-AE3F-959E17373730}" type="presOf" srcId="{68595826-CF43-4845-B84D-C796F98D2B99}" destId="{DE731DE0-F39D-4B8A-AD4E-199B0C3658C5}" srcOrd="0" destOrd="0" presId="urn:microsoft.com/office/officeart/2018/2/layout/IconVerticalSolidList"/>
    <dgm:cxn modelId="{F855F56A-5186-4394-A287-F6467CEAD1A7}" srcId="{36C52ED9-E251-4DD7-B64E-1F7D6FD678A9}" destId="{1736216D-8684-4A0F-B168-4335E336C953}" srcOrd="0" destOrd="0" parTransId="{8168386C-61D8-43BE-B15C-282DF7E11675}" sibTransId="{3015D2F8-44EE-4C61-BF40-8BC582C1D70C}"/>
    <dgm:cxn modelId="{F041129E-3A86-4A34-AE1F-674429CB4EB6}" srcId="{36C52ED9-E251-4DD7-B64E-1F7D6FD678A9}" destId="{7ABA8D22-8E72-4E30-ABEF-D9E07A3474F3}" srcOrd="3" destOrd="0" parTransId="{98929FCD-1C06-4615-BE97-BEAFD035138B}" sibTransId="{9C1AED0D-6F84-4B86-A210-EF6A0750617A}"/>
    <dgm:cxn modelId="{7E65D6A0-F83C-429A-BAFC-35241A5FD441}" type="presOf" srcId="{1736216D-8684-4A0F-B168-4335E336C953}" destId="{84065A5E-1A1E-467F-87E9-BB02A5B3D074}" srcOrd="0" destOrd="0" presId="urn:microsoft.com/office/officeart/2018/2/layout/IconVerticalSolidList"/>
    <dgm:cxn modelId="{6B327AA6-BF76-451B-8590-A63E6F2B3B4C}" type="presOf" srcId="{7ABA8D22-8E72-4E30-ABEF-D9E07A3474F3}" destId="{40A0CA32-C838-4093-B677-106E24AD0633}" srcOrd="0" destOrd="0" presId="urn:microsoft.com/office/officeart/2018/2/layout/IconVerticalSolidList"/>
    <dgm:cxn modelId="{955238AB-A743-4EDE-87D0-7882EF5B0A96}" srcId="{36C52ED9-E251-4DD7-B64E-1F7D6FD678A9}" destId="{07CE9B70-B6F4-4872-8A6B-2E9F0F1D828E}" srcOrd="1" destOrd="0" parTransId="{68EBCFDC-6D20-4635-871F-7FF15C3A0F0C}" sibTransId="{725F215A-0AF2-4D5B-87E8-15180A2259B9}"/>
    <dgm:cxn modelId="{3E8204C1-2472-45B7-BB44-60F8BF4EEC56}" type="presOf" srcId="{07CE9B70-B6F4-4872-8A6B-2E9F0F1D828E}" destId="{EBD0CF50-EDF6-41E9-B37F-0ED8A7A37FCE}" srcOrd="0" destOrd="0" presId="urn:microsoft.com/office/officeart/2018/2/layout/IconVerticalSolidList"/>
    <dgm:cxn modelId="{2F3185CA-DE1F-4737-A401-2E77503423E5}" type="presOf" srcId="{36C52ED9-E251-4DD7-B64E-1F7D6FD678A9}" destId="{85870DDD-E979-4498-968D-E205F8457C0D}" srcOrd="0" destOrd="0" presId="urn:microsoft.com/office/officeart/2018/2/layout/IconVerticalSolidList"/>
    <dgm:cxn modelId="{86EE222B-D35E-4A10-AEDB-7A76C4BE8716}" type="presParOf" srcId="{85870DDD-E979-4498-968D-E205F8457C0D}" destId="{0E150F0F-51FE-4A34-806F-B6CC09020C70}" srcOrd="0" destOrd="0" presId="urn:microsoft.com/office/officeart/2018/2/layout/IconVerticalSolidList"/>
    <dgm:cxn modelId="{5DC68947-61FD-4E05-9BA1-E7E25029D6D3}" type="presParOf" srcId="{0E150F0F-51FE-4A34-806F-B6CC09020C70}" destId="{F378BADE-F5A3-4FA0-BDCA-3D5B655904C4}" srcOrd="0" destOrd="0" presId="urn:microsoft.com/office/officeart/2018/2/layout/IconVerticalSolidList"/>
    <dgm:cxn modelId="{CC93A836-4E1A-49B7-9DDF-52F7633F4070}" type="presParOf" srcId="{0E150F0F-51FE-4A34-806F-B6CC09020C70}" destId="{418C4952-4BD1-4534-856A-65F7F634FE30}" srcOrd="1" destOrd="0" presId="urn:microsoft.com/office/officeart/2018/2/layout/IconVerticalSolidList"/>
    <dgm:cxn modelId="{BB546385-5ABE-4818-A902-0901FC955C42}" type="presParOf" srcId="{0E150F0F-51FE-4A34-806F-B6CC09020C70}" destId="{B5157B37-603A-46E1-B367-D90039E646BC}" srcOrd="2" destOrd="0" presId="urn:microsoft.com/office/officeart/2018/2/layout/IconVerticalSolidList"/>
    <dgm:cxn modelId="{D4D2FC4F-B4E0-49B5-898C-91232F36948D}" type="presParOf" srcId="{0E150F0F-51FE-4A34-806F-B6CC09020C70}" destId="{84065A5E-1A1E-467F-87E9-BB02A5B3D074}" srcOrd="3" destOrd="0" presId="urn:microsoft.com/office/officeart/2018/2/layout/IconVerticalSolidList"/>
    <dgm:cxn modelId="{F1EC1257-334E-479F-8EEC-3EC6C10DB8D8}" type="presParOf" srcId="{85870DDD-E979-4498-968D-E205F8457C0D}" destId="{D0EE5B4C-D5C3-48F8-898E-37141E3D5B51}" srcOrd="1" destOrd="0" presId="urn:microsoft.com/office/officeart/2018/2/layout/IconVerticalSolidList"/>
    <dgm:cxn modelId="{5278469C-AC33-44CE-8399-4D2CE15C229B}" type="presParOf" srcId="{85870DDD-E979-4498-968D-E205F8457C0D}" destId="{C9004F01-1EE6-4BA6-A02D-A16E78206436}" srcOrd="2" destOrd="0" presId="urn:microsoft.com/office/officeart/2018/2/layout/IconVerticalSolidList"/>
    <dgm:cxn modelId="{483BBE44-806A-4A02-9E8C-9D42BA486347}" type="presParOf" srcId="{C9004F01-1EE6-4BA6-A02D-A16E78206436}" destId="{F1A41522-1CB5-4E34-B896-C6096F5D41E3}" srcOrd="0" destOrd="0" presId="urn:microsoft.com/office/officeart/2018/2/layout/IconVerticalSolidList"/>
    <dgm:cxn modelId="{0811E40E-FD7B-4A92-BD02-DA1251299A31}" type="presParOf" srcId="{C9004F01-1EE6-4BA6-A02D-A16E78206436}" destId="{5F134B5F-3BE9-4B74-8D6F-79AFE41A3738}" srcOrd="1" destOrd="0" presId="urn:microsoft.com/office/officeart/2018/2/layout/IconVerticalSolidList"/>
    <dgm:cxn modelId="{B4638988-663D-4ABC-9976-79726746DDD2}" type="presParOf" srcId="{C9004F01-1EE6-4BA6-A02D-A16E78206436}" destId="{02719D94-5B5A-462C-A2C2-E5E5079C1452}" srcOrd="2" destOrd="0" presId="urn:microsoft.com/office/officeart/2018/2/layout/IconVerticalSolidList"/>
    <dgm:cxn modelId="{63AEA851-F96A-4298-95AA-5142CED4FA57}" type="presParOf" srcId="{C9004F01-1EE6-4BA6-A02D-A16E78206436}" destId="{EBD0CF50-EDF6-41E9-B37F-0ED8A7A37FCE}" srcOrd="3" destOrd="0" presId="urn:microsoft.com/office/officeart/2018/2/layout/IconVerticalSolidList"/>
    <dgm:cxn modelId="{90904595-B049-4B9F-BDCA-C1BF7DD45953}" type="presParOf" srcId="{85870DDD-E979-4498-968D-E205F8457C0D}" destId="{D8F50DA6-1757-4B49-B291-B010C8193972}" srcOrd="3" destOrd="0" presId="urn:microsoft.com/office/officeart/2018/2/layout/IconVerticalSolidList"/>
    <dgm:cxn modelId="{34775234-EA07-4254-9ECD-7B5377EB4A0A}" type="presParOf" srcId="{85870DDD-E979-4498-968D-E205F8457C0D}" destId="{4702E1B6-F078-4C78-B553-12D5C98642CB}" srcOrd="4" destOrd="0" presId="urn:microsoft.com/office/officeart/2018/2/layout/IconVerticalSolidList"/>
    <dgm:cxn modelId="{3950CDD6-18E0-4472-8F0A-358EAE7A60CB}" type="presParOf" srcId="{4702E1B6-F078-4C78-B553-12D5C98642CB}" destId="{313AB2B6-7821-45D2-9755-28F04D98355B}" srcOrd="0" destOrd="0" presId="urn:microsoft.com/office/officeart/2018/2/layout/IconVerticalSolidList"/>
    <dgm:cxn modelId="{1F6D82EB-F5C0-4511-BFEC-5433E6B24746}" type="presParOf" srcId="{4702E1B6-F078-4C78-B553-12D5C98642CB}" destId="{782421B7-70C8-42A4-93CB-C433E88119EE}" srcOrd="1" destOrd="0" presId="urn:microsoft.com/office/officeart/2018/2/layout/IconVerticalSolidList"/>
    <dgm:cxn modelId="{A7996D70-467F-42A3-B274-56ADD7FE9B8B}" type="presParOf" srcId="{4702E1B6-F078-4C78-B553-12D5C98642CB}" destId="{1BB77B19-49AB-48F3-A7AA-A33D6A40288B}" srcOrd="2" destOrd="0" presId="urn:microsoft.com/office/officeart/2018/2/layout/IconVerticalSolidList"/>
    <dgm:cxn modelId="{9EAB151D-79D7-48D4-9E76-E7C309786DC7}" type="presParOf" srcId="{4702E1B6-F078-4C78-B553-12D5C98642CB}" destId="{DE731DE0-F39D-4B8A-AD4E-199B0C3658C5}" srcOrd="3" destOrd="0" presId="urn:microsoft.com/office/officeart/2018/2/layout/IconVerticalSolidList"/>
    <dgm:cxn modelId="{334EE36E-582C-4960-BB4B-03CE85028A85}" type="presParOf" srcId="{85870DDD-E979-4498-968D-E205F8457C0D}" destId="{5C2B8DAA-27FA-44BD-8428-79C994383DCC}" srcOrd="5" destOrd="0" presId="urn:microsoft.com/office/officeart/2018/2/layout/IconVerticalSolidList"/>
    <dgm:cxn modelId="{CE74C0AC-2851-4942-9EA8-429A0E80E22D}" type="presParOf" srcId="{85870DDD-E979-4498-968D-E205F8457C0D}" destId="{49E887C7-D0C6-4FE1-9034-C36A1828F00C}" srcOrd="6" destOrd="0" presId="urn:microsoft.com/office/officeart/2018/2/layout/IconVerticalSolidList"/>
    <dgm:cxn modelId="{51D4854C-531D-4075-834C-D37B60309F9F}" type="presParOf" srcId="{49E887C7-D0C6-4FE1-9034-C36A1828F00C}" destId="{4C5EA26E-3DA4-4DEA-B79C-45D86A994FBD}" srcOrd="0" destOrd="0" presId="urn:microsoft.com/office/officeart/2018/2/layout/IconVerticalSolidList"/>
    <dgm:cxn modelId="{55882438-3D72-4724-9EDC-A652A831A14C}" type="presParOf" srcId="{49E887C7-D0C6-4FE1-9034-C36A1828F00C}" destId="{E8D4A239-68AA-4446-835D-37058DED0BAD}" srcOrd="1" destOrd="0" presId="urn:microsoft.com/office/officeart/2018/2/layout/IconVerticalSolidList"/>
    <dgm:cxn modelId="{E7648B93-E788-4116-A787-927B77E59D1E}" type="presParOf" srcId="{49E887C7-D0C6-4FE1-9034-C36A1828F00C}" destId="{10108F97-D9DD-46DB-ABC7-734E557DC5C2}" srcOrd="2" destOrd="0" presId="urn:microsoft.com/office/officeart/2018/2/layout/IconVerticalSolidList"/>
    <dgm:cxn modelId="{EDAFCD65-7D52-4A53-83AE-59894C17E6A7}" type="presParOf" srcId="{49E887C7-D0C6-4FE1-9034-C36A1828F00C}" destId="{40A0CA32-C838-4093-B677-106E24AD063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ADD765-1B11-5142-8978-77E7B99E765D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ED8AEE-2395-3B48-9708-C6EB7FAD09BF}">
      <dsp:nvSpPr>
        <dsp:cNvPr id="0" name=""/>
        <dsp:cNvSpPr/>
      </dsp:nvSpPr>
      <dsp:spPr>
        <a:xfrm>
          <a:off x="0" y="2492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ISO</a:t>
          </a:r>
        </a:p>
      </dsp:txBody>
      <dsp:txXfrm>
        <a:off x="0" y="2492"/>
        <a:ext cx="6492875" cy="1700138"/>
      </dsp:txXfrm>
    </dsp:sp>
    <dsp:sp modelId="{B33FE35B-0EC9-8D41-B0DF-FE89456FDF1B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49B8F3-781E-4F40-8649-B6FFD9764699}">
      <dsp:nvSpPr>
        <dsp:cNvPr id="0" name=""/>
        <dsp:cNvSpPr/>
      </dsp:nvSpPr>
      <dsp:spPr>
        <a:xfrm>
          <a:off x="0" y="1702630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PCI</a:t>
          </a:r>
        </a:p>
      </dsp:txBody>
      <dsp:txXfrm>
        <a:off x="0" y="1702630"/>
        <a:ext cx="6492875" cy="1700138"/>
      </dsp:txXfrm>
    </dsp:sp>
    <dsp:sp modelId="{65D6F278-9E33-CE4C-89D6-E404E813A024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90DA70-6A22-1648-924A-BB6708FC0614}">
      <dsp:nvSpPr>
        <dsp:cNvPr id="0" name=""/>
        <dsp:cNvSpPr/>
      </dsp:nvSpPr>
      <dsp:spPr>
        <a:xfrm>
          <a:off x="0" y="3402769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HIPAA</a:t>
          </a:r>
        </a:p>
      </dsp:txBody>
      <dsp:txXfrm>
        <a:off x="0" y="3402769"/>
        <a:ext cx="6492875" cy="17001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880B8A-A72F-974B-976B-2D7DF196FE29}">
      <dsp:nvSpPr>
        <dsp:cNvPr id="0" name=""/>
        <dsp:cNvSpPr/>
      </dsp:nvSpPr>
      <dsp:spPr>
        <a:xfrm>
          <a:off x="0" y="579312"/>
          <a:ext cx="6513603" cy="225225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541528" rIns="505528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Amplification/Reflection attack: NTP, SSDP. Sending request as a spoofed IP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Layer 7 attacks – flood of GET requests, Slowloris – holds connections</a:t>
          </a:r>
        </a:p>
      </dsp:txBody>
      <dsp:txXfrm>
        <a:off x="0" y="579312"/>
        <a:ext cx="6513603" cy="2252250"/>
      </dsp:txXfrm>
    </dsp:sp>
    <dsp:sp modelId="{0FD5F619-E062-E74F-B541-B2ABA8AECB7D}">
      <dsp:nvSpPr>
        <dsp:cNvPr id="0" name=""/>
        <dsp:cNvSpPr/>
      </dsp:nvSpPr>
      <dsp:spPr>
        <a:xfrm>
          <a:off x="325680" y="195552"/>
          <a:ext cx="4559522" cy="7675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Distributed Denial of Service</a:t>
          </a:r>
        </a:p>
      </dsp:txBody>
      <dsp:txXfrm>
        <a:off x="363147" y="233019"/>
        <a:ext cx="4484588" cy="692586"/>
      </dsp:txXfrm>
    </dsp:sp>
    <dsp:sp modelId="{BA61997D-6229-014B-A70F-85A0ED4BF5EE}">
      <dsp:nvSpPr>
        <dsp:cNvPr id="0" name=""/>
        <dsp:cNvSpPr/>
      </dsp:nvSpPr>
      <dsp:spPr>
        <a:xfrm>
          <a:off x="0" y="3355723"/>
          <a:ext cx="6513603" cy="233415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541528" rIns="505528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Use ALB using WAF – minimize attack surface area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Enable auto scaling to absorb attack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Create plan for attacks</a:t>
          </a:r>
        </a:p>
      </dsp:txBody>
      <dsp:txXfrm>
        <a:off x="0" y="3355723"/>
        <a:ext cx="6513603" cy="2334150"/>
      </dsp:txXfrm>
    </dsp:sp>
    <dsp:sp modelId="{67E8306D-EEEC-CC4A-8ED9-42304FE0190D}">
      <dsp:nvSpPr>
        <dsp:cNvPr id="0" name=""/>
        <dsp:cNvSpPr/>
      </dsp:nvSpPr>
      <dsp:spPr>
        <a:xfrm>
          <a:off x="325680" y="2971963"/>
          <a:ext cx="4559522" cy="7675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How to mitigate?</a:t>
          </a:r>
        </a:p>
      </dsp:txBody>
      <dsp:txXfrm>
        <a:off x="363147" y="3009430"/>
        <a:ext cx="4484588" cy="6925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78BADE-F5A3-4FA0-BDCA-3D5B655904C4}">
      <dsp:nvSpPr>
        <dsp:cNvPr id="0" name=""/>
        <dsp:cNvSpPr/>
      </dsp:nvSpPr>
      <dsp:spPr>
        <a:xfrm>
          <a:off x="0" y="2442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8C4952-4BD1-4534-856A-65F7F634FE30}">
      <dsp:nvSpPr>
        <dsp:cNvPr id="0" name=""/>
        <dsp:cNvSpPr/>
      </dsp:nvSpPr>
      <dsp:spPr>
        <a:xfrm>
          <a:off x="374497" y="280994"/>
          <a:ext cx="680904" cy="6809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065A5E-1A1E-467F-87E9-BB02A5B3D074}">
      <dsp:nvSpPr>
        <dsp:cNvPr id="0" name=""/>
        <dsp:cNvSpPr/>
      </dsp:nvSpPr>
      <dsp:spPr>
        <a:xfrm>
          <a:off x="1429899" y="2442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Can create custom policy for e.g. give admin access to S3 bucket</a:t>
          </a:r>
        </a:p>
      </dsp:txBody>
      <dsp:txXfrm>
        <a:off x="1429899" y="2442"/>
        <a:ext cx="5083704" cy="1238008"/>
      </dsp:txXfrm>
    </dsp:sp>
    <dsp:sp modelId="{F1A41522-1CB5-4E34-B896-C6096F5D41E3}">
      <dsp:nvSpPr>
        <dsp:cNvPr id="0" name=""/>
        <dsp:cNvSpPr/>
      </dsp:nvSpPr>
      <dsp:spPr>
        <a:xfrm>
          <a:off x="0" y="1549953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134B5F-3BE9-4B74-8D6F-79AFE41A3738}">
      <dsp:nvSpPr>
        <dsp:cNvPr id="0" name=""/>
        <dsp:cNvSpPr/>
      </dsp:nvSpPr>
      <dsp:spPr>
        <a:xfrm>
          <a:off x="374497" y="1828505"/>
          <a:ext cx="680904" cy="6809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D0CF50-EDF6-41E9-B37F-0ED8A7A37FCE}">
      <dsp:nvSpPr>
        <dsp:cNvPr id="0" name=""/>
        <dsp:cNvSpPr/>
      </dsp:nvSpPr>
      <dsp:spPr>
        <a:xfrm>
          <a:off x="1429899" y="1549953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Create a role and associate policy with role</a:t>
          </a:r>
        </a:p>
      </dsp:txBody>
      <dsp:txXfrm>
        <a:off x="1429899" y="1549953"/>
        <a:ext cx="5083704" cy="1238008"/>
      </dsp:txXfrm>
    </dsp:sp>
    <dsp:sp modelId="{313AB2B6-7821-45D2-9755-28F04D98355B}">
      <dsp:nvSpPr>
        <dsp:cNvPr id="0" name=""/>
        <dsp:cNvSpPr/>
      </dsp:nvSpPr>
      <dsp:spPr>
        <a:xfrm>
          <a:off x="0" y="309746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2421B7-70C8-42A4-93CB-C433E88119EE}">
      <dsp:nvSpPr>
        <dsp:cNvPr id="0" name=""/>
        <dsp:cNvSpPr/>
      </dsp:nvSpPr>
      <dsp:spPr>
        <a:xfrm>
          <a:off x="374497" y="3376015"/>
          <a:ext cx="680904" cy="6809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731DE0-F39D-4B8A-AD4E-199B0C3658C5}">
      <dsp:nvSpPr>
        <dsp:cNvPr id="0" name=""/>
        <dsp:cNvSpPr/>
      </dsp:nvSpPr>
      <dsp:spPr>
        <a:xfrm>
          <a:off x="1429899" y="309746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Attach role to EC2 – this can be attached to a running EC2.</a:t>
          </a:r>
        </a:p>
      </dsp:txBody>
      <dsp:txXfrm>
        <a:off x="1429899" y="3097464"/>
        <a:ext cx="5083704" cy="1238008"/>
      </dsp:txXfrm>
    </dsp:sp>
    <dsp:sp modelId="{4C5EA26E-3DA4-4DEA-B79C-45D86A994FBD}">
      <dsp:nvSpPr>
        <dsp:cNvPr id="0" name=""/>
        <dsp:cNvSpPr/>
      </dsp:nvSpPr>
      <dsp:spPr>
        <a:xfrm>
          <a:off x="0" y="464497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D4A239-68AA-4446-835D-37058DED0BAD}">
      <dsp:nvSpPr>
        <dsp:cNvPr id="0" name=""/>
        <dsp:cNvSpPr/>
      </dsp:nvSpPr>
      <dsp:spPr>
        <a:xfrm>
          <a:off x="374497" y="4923526"/>
          <a:ext cx="680904" cy="6809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0CA32-C838-4093-B677-106E24AD0633}">
      <dsp:nvSpPr>
        <dsp:cNvPr id="0" name=""/>
        <dsp:cNvSpPr/>
      </dsp:nvSpPr>
      <dsp:spPr>
        <a:xfrm>
          <a:off x="1429899" y="464497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It takes effect immediately but not really </a:t>
          </a:r>
          <a:r>
            <a:rPr lang="en-US" sz="2200" kern="1200">
              <a:sym typeface="Wingdings" panose="05000000000000000000" pitchFamily="2" charset="2"/>
            </a:rPr>
            <a:t></a:t>
          </a:r>
          <a:endParaRPr lang="en-US" sz="2200" kern="1200"/>
        </a:p>
      </dsp:txBody>
      <dsp:txXfrm>
        <a:off x="1429899" y="4644974"/>
        <a:ext cx="5083704" cy="12380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4B866F-5C90-0248-8487-57C29ECCFB43}" type="datetimeFigureOut">
              <a:rPr lang="en-US" smtClean="0"/>
              <a:t>3/28/19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0DE2C0-19F1-D24B-A153-AC4D0F390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933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0DE2C0-19F1-D24B-A153-AC4D0F3909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90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111A8-65CB-6647-A251-15FD96AFE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686D02-9A36-054E-8EAA-8C86F8FDBA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5BD26-2A5B-8C44-938A-C251014DC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89C8E-D3FB-864B-825B-3BCF035AD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5AF0E-CC0F-7548-94CA-D74FA54A8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69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BAD82-3CE6-BA4C-8C4A-629BEA70A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468AC-B644-A441-ABDB-327D0601CE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626D7-912F-F146-8E9C-B3ED306D6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210EC-6035-C741-8B33-B5C85FFB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9C7A1-40C1-3A4C-8093-662D28664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397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514046-48C5-F74A-B581-FB85B7F1E0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7A3BF-1F37-4F42-A2B6-1FF4F73A0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4607B-F3FA-D648-84AB-9D24DA054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88D2D-A553-9C40-B500-B52BE792B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06063-CA2D-D443-91E4-6B9612D73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279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1A4AE-48A6-D04A-93DA-32E21DCB1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68FAA-EC76-094F-BAC5-F3CF3E3283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96DA5-C00F-314B-B192-15C5653E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E84A1-4A92-8440-A6B7-EABC04279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58A9B-2EE6-3D4A-9904-4BA771309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41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30924-AABF-AA4B-8C10-A2243D2C8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59BD2-97A9-AB45-A092-AD9769ACA0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4027A-C3CD-6341-B73A-37F3036D8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C21DA-50DA-6545-AA9E-015429E10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9B4CC-AA3C-DF4A-9EBE-8D4EA1FA5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8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9C514-BA96-9147-BAD9-E423D20CF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2715E-FBF6-B84F-8532-0D62072437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3348AD-393C-8F44-BFF1-10A0FDDAB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EF4045-0331-E24A-842E-3E6F71DD0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B5B6DC-64AA-7644-8FA3-42A349474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6E0606-35FF-D947-B13B-B1CB9C4A1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139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DFCEE-4233-E44B-AB7D-0C1B9AB79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0B2BE-07BD-9B4B-BD8D-276086BA1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F9DE4B-B7A2-8E41-8520-BFFE46EF97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CCF0A3-4990-EE4C-958C-7B497921C0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F51ED4-E1EA-654E-8632-943309BA3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18CE49-02EC-EA43-BF91-ABAA73C0A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924E88-CAD7-A24F-BB3C-3D973EE74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6B091D-87E9-834D-95A6-75472A71E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959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40C43-3456-5246-BBED-29588B469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9D2581-7FE9-9C44-9B2F-ED9AD4B8D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DF01FC-AD65-D64B-BB73-EDAE5C6E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F6E331-0810-7949-94BB-0AE53B382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25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AECCEF-24FD-E24A-965F-8EA14B8F6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0BFA3-BC7B-5143-9DBE-5BA3E12B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107B-8978-8644-842E-6444B4EE0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484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AC8AA-EBA2-4849-AEF0-F1F529BF2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94033-33EE-ED43-9A16-FA60A7611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5C9643-1A1D-FC40-98E6-8CF0F63E9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E55FB-7219-D340-A5A2-E95A53A8B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693C52-B128-4D45-B515-9BAD98592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97A16E-982A-994F-8FAB-ACA8D3415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780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0D4C7-89C3-D44E-91EF-0FCD1B31A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F3C723-3196-BD43-A69F-E0FE15CCE9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CCA74B-9DE5-5844-AE76-9E8EB9463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4E3597-1986-C244-889D-740CE3886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862D4A-59A4-0749-A930-099EDC7B1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66273-ACAA-5746-A139-DDE1C11DD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972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A72F59-FDE9-4649-9D87-56ADEA5D9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F2FA9-A238-2B4E-8AF8-F0648F914B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47FD3-B3F6-1749-A91E-DAEB07B820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8BE97-1343-344E-9C87-FC07E0D0E629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8429D-267E-B140-8CC9-27404E25AB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7F711-6E9F-724F-B508-9551AC17E9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C30FA-5750-CC46-993C-4F41F8255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473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6EE15-CF3F-A844-8AAD-DF50C06A9F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AWS </a:t>
            </a:r>
            <a:r>
              <a:rPr lang="en-US" dirty="0" err="1"/>
              <a:t>SysOps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A9A956-EDE3-4D4C-94D0-94DC04B7CB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Security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105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4AFD9-1FFE-FF4F-9DB9-7795BC61F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Hypervisors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3727C-16D8-6F4D-8161-2A806C737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Software, firmware or hardware that creates VMs (running a guest OS) on a host machine</a:t>
            </a:r>
          </a:p>
          <a:p>
            <a:r>
              <a:rPr lang="en-US" dirty="0"/>
              <a:t>EC2 uses Xen Hypervisors</a:t>
            </a:r>
          </a:p>
          <a:p>
            <a:r>
              <a:rPr lang="en-US" dirty="0"/>
              <a:t>HVM is fully virtualized – Windows can only do HVM</a:t>
            </a:r>
          </a:p>
          <a:p>
            <a:r>
              <a:rPr lang="en-US" dirty="0"/>
              <a:t>Linux can be both </a:t>
            </a:r>
            <a:r>
              <a:rPr lang="en-US" dirty="0" err="1"/>
              <a:t>Paravirtualized</a:t>
            </a:r>
            <a:r>
              <a:rPr lang="en-US" dirty="0"/>
              <a:t> (PV) or HVM</a:t>
            </a:r>
          </a:p>
          <a:p>
            <a:r>
              <a:rPr lang="en-US" dirty="0"/>
              <a:t>Rings - 0 has highest privilege 3 has lowest</a:t>
            </a:r>
          </a:p>
          <a:p>
            <a:r>
              <a:rPr lang="en-US" dirty="0"/>
              <a:t>Host OS operates in ring 0, guest OS ring 1, Apps in ring 3</a:t>
            </a:r>
          </a:p>
        </p:txBody>
      </p:sp>
    </p:spTree>
    <p:extLst>
      <p:ext uri="{BB962C8B-B14F-4D97-AF65-F5344CB8AC3E}">
        <p14:creationId xmlns:p14="http://schemas.microsoft.com/office/powerpoint/2010/main" val="1544852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ED129-C226-874E-A3C7-3775878F3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PV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E5F501-FB59-6247-B18B-ED5C8CFFA6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1051" y="1825625"/>
            <a:ext cx="52098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617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2DE84-8045-EE40-AA51-B1E93CB1B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Isolation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D82510-7153-9F4D-AE85-8FF79A7949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5799" y="1825625"/>
            <a:ext cx="718040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73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E4CE1-2B0C-DE41-83DD-3C7CD00C3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Hypervisor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0BB98-1EEC-144E-8E05-EA04AF5D6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- Admins with business need</a:t>
            </a:r>
          </a:p>
          <a:p>
            <a:r>
              <a:rPr lang="en-US" dirty="0"/>
              <a:t>Memory scrubbing – EBS automatically resets every block of storage – no accidental data exposure during reuse</a:t>
            </a:r>
          </a:p>
        </p:txBody>
      </p:sp>
    </p:spTree>
    <p:extLst>
      <p:ext uri="{BB962C8B-B14F-4D97-AF65-F5344CB8AC3E}">
        <p14:creationId xmlns:p14="http://schemas.microsoft.com/office/powerpoint/2010/main" val="4003613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AEA1-6600-8F4B-9246-A1611D9F5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Dedicated instances vs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615AE-65CB-A444-AE8A-0787994BA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Dedicated instances – same hardware host within VPC of same AWS account</a:t>
            </a:r>
          </a:p>
          <a:p>
            <a:r>
              <a:rPr lang="en-US" dirty="0"/>
              <a:t>Dedicated hosts – gives additional visibility and control over how instances are placed on physical server, allows targeting of instance placement</a:t>
            </a:r>
          </a:p>
        </p:txBody>
      </p:sp>
    </p:spTree>
    <p:extLst>
      <p:ext uri="{BB962C8B-B14F-4D97-AF65-F5344CB8AC3E}">
        <p14:creationId xmlns:p14="http://schemas.microsoft.com/office/powerpoint/2010/main" val="3494586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C86D0-27A1-0844-B79E-7D1B01FB4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7E8E8A-9A09-8341-BC7A-FB0B7D2FA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7959" y="1825625"/>
            <a:ext cx="793608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233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C82A8-AE8C-844B-B7EF-A97EB04E8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B5117-42BA-8B47-92E1-BCF27A99C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command: Automate common admin tasks on EC2s, installing, applying latest patches</a:t>
            </a:r>
          </a:p>
          <a:p>
            <a:r>
              <a:rPr lang="en-US" dirty="0"/>
              <a:t>Parameter store: </a:t>
            </a:r>
          </a:p>
          <a:p>
            <a:pPr lvl="1"/>
            <a:r>
              <a:rPr lang="en-US" dirty="0"/>
              <a:t>String</a:t>
            </a:r>
          </a:p>
          <a:p>
            <a:pPr lvl="1"/>
            <a:r>
              <a:rPr lang="en-US" dirty="0"/>
              <a:t>String list (comma separated strings)</a:t>
            </a:r>
          </a:p>
          <a:p>
            <a:pPr lvl="1"/>
            <a:r>
              <a:rPr lang="en-US" dirty="0"/>
              <a:t>Secure string (encrypt using </a:t>
            </a:r>
            <a:r>
              <a:rPr lang="en-US" dirty="0" err="1"/>
              <a:t>kms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26322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BDF8C-2A5C-0A4D-B86E-CB3E5ED23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EAEBC-9F10-604A-BD41-D44225900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AWS Config - No public read and write rule</a:t>
            </a:r>
          </a:p>
          <a:p>
            <a:r>
              <a:rPr lang="en-US" dirty="0" err="1"/>
              <a:t>Presigned</a:t>
            </a:r>
            <a:r>
              <a:rPr lang="en-US" dirty="0"/>
              <a:t> URLs S3</a:t>
            </a:r>
          </a:p>
          <a:p>
            <a:pPr lvl="1"/>
            <a:r>
              <a:rPr lang="en-US" dirty="0"/>
              <a:t>Can be generated from CLI</a:t>
            </a:r>
          </a:p>
          <a:p>
            <a:pPr lvl="1"/>
            <a:r>
              <a:rPr lang="en-US" dirty="0"/>
              <a:t>TTL can be set, default is 60 mins 3600 seconds (--expires-in)</a:t>
            </a:r>
          </a:p>
          <a:p>
            <a:pPr lvl="1"/>
            <a:r>
              <a:rPr lang="en-US" dirty="0"/>
              <a:t>Do not need ACL or bucket policy</a:t>
            </a:r>
          </a:p>
          <a:p>
            <a:pPr lvl="1"/>
            <a:r>
              <a:rPr lang="en-US" dirty="0" err="1"/>
              <a:t>aws</a:t>
            </a:r>
            <a:r>
              <a:rPr lang="en-US" dirty="0"/>
              <a:t> s3 </a:t>
            </a:r>
            <a:r>
              <a:rPr lang="en-US" dirty="0" err="1"/>
              <a:t>presign</a:t>
            </a:r>
            <a:r>
              <a:rPr lang="en-US" dirty="0"/>
              <a:t> s3://&lt;</a:t>
            </a:r>
            <a:r>
              <a:rPr lang="en-US" dirty="0" err="1"/>
              <a:t>bucketname</a:t>
            </a:r>
            <a:r>
              <a:rPr lang="en-US" dirty="0"/>
              <a:t>&gt;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52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7B78E-C218-0D4F-8108-E99D5AD5A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Inspector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04DA2-B800-6F41-93D7-D815C6902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Automated security assessment service</a:t>
            </a:r>
          </a:p>
          <a:p>
            <a:r>
              <a:rPr lang="en-US" dirty="0"/>
              <a:t>Inspects for vulnerabilities and deviations, assesses them and produces a list of findings</a:t>
            </a:r>
          </a:p>
          <a:p>
            <a:r>
              <a:rPr lang="en-US" dirty="0"/>
              <a:t>How?</a:t>
            </a:r>
          </a:p>
          <a:p>
            <a:pPr lvl="1"/>
            <a:r>
              <a:rPr lang="en-US" dirty="0"/>
              <a:t>Create assessment target</a:t>
            </a:r>
          </a:p>
          <a:p>
            <a:pPr lvl="1"/>
            <a:r>
              <a:rPr lang="en-US" dirty="0"/>
              <a:t>Install agents on EC2</a:t>
            </a:r>
          </a:p>
          <a:p>
            <a:pPr lvl="1"/>
            <a:r>
              <a:rPr lang="en-US" dirty="0"/>
              <a:t>Create assessment template</a:t>
            </a:r>
          </a:p>
          <a:p>
            <a:pPr lvl="1"/>
            <a:r>
              <a:rPr lang="en-US" dirty="0"/>
              <a:t>Perform assessment run</a:t>
            </a:r>
          </a:p>
          <a:p>
            <a:pPr lvl="1"/>
            <a:r>
              <a:rPr lang="en-US" dirty="0"/>
              <a:t>Review findings against rules</a:t>
            </a:r>
          </a:p>
          <a:p>
            <a:pPr lvl="1"/>
            <a:r>
              <a:rPr lang="en-US" dirty="0"/>
              <a:t>Generate detailed reports</a:t>
            </a:r>
          </a:p>
        </p:txBody>
      </p:sp>
    </p:spTree>
    <p:extLst>
      <p:ext uri="{BB962C8B-B14F-4D97-AF65-F5344CB8AC3E}">
        <p14:creationId xmlns:p14="http://schemas.microsoft.com/office/powerpoint/2010/main" val="4200821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7EF1-78B7-C447-B3F5-DF1E4D140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Trusted Advisor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BC744-3EC3-1245-8F44-40DC6E202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Will advice you on:</a:t>
            </a:r>
          </a:p>
          <a:p>
            <a:pPr lvl="1"/>
            <a:r>
              <a:rPr lang="en-US" dirty="0"/>
              <a:t>Cost optimization</a:t>
            </a:r>
          </a:p>
          <a:p>
            <a:pPr lvl="1"/>
            <a:r>
              <a:rPr lang="en-US" dirty="0"/>
              <a:t>Performance</a:t>
            </a:r>
          </a:p>
          <a:p>
            <a:pPr lvl="1"/>
            <a:r>
              <a:rPr lang="en-US" dirty="0"/>
              <a:t>Security</a:t>
            </a:r>
          </a:p>
          <a:p>
            <a:pPr lvl="1"/>
            <a:r>
              <a:rPr lang="en-US" dirty="0"/>
              <a:t>Fault Tolerance</a:t>
            </a:r>
          </a:p>
          <a:p>
            <a:r>
              <a:rPr lang="en-US" dirty="0"/>
              <a:t>Does not need agent</a:t>
            </a:r>
          </a:p>
          <a:p>
            <a:r>
              <a:rPr lang="en-US" dirty="0"/>
              <a:t>SG: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cloudtrail</a:t>
            </a:r>
            <a:r>
              <a:rPr lang="en-US" dirty="0"/>
              <a:t> to find who is creating EC2s</a:t>
            </a:r>
          </a:p>
          <a:p>
            <a:pPr lvl="1"/>
            <a:r>
              <a:rPr lang="en-US" dirty="0"/>
              <a:t>Athena to analyze query logs sent to S3</a:t>
            </a:r>
          </a:p>
        </p:txBody>
      </p:sp>
    </p:spTree>
    <p:extLst>
      <p:ext uri="{BB962C8B-B14F-4D97-AF65-F5344CB8AC3E}">
        <p14:creationId xmlns:p14="http://schemas.microsoft.com/office/powerpoint/2010/main" val="4139189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7D80FBF-849A-F448-91EC-40497E0BD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Compliance Frameworks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1D912D4-2FD2-456E-80DA-2D092960EA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9614719"/>
              </p:ext>
            </p:extLst>
          </p:nvPr>
        </p:nvGraphicFramePr>
        <p:xfrm>
          <a:off x="5010150" y="706821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14518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26BA6-A78B-654A-ADF3-73CDBAEF8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20D40-F23E-AA44-A111-4EB7D474E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69CF24-5AAF-8B4A-AFEB-F5A621F57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05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588EF9-3382-D74B-AD9D-6592711EF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DDoS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A5F1BD5-870E-4D59-B24B-A70FCA659A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5025874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165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FCA2F-D119-2946-A7AC-5A40403AD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 dirty="0"/>
              <a:t>AWS Shield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3B91-BBE2-6D4D-88E7-BBAE2612BF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Free service that protects all customers on ELB, CDN, Route53</a:t>
            </a:r>
          </a:p>
          <a:p>
            <a:r>
              <a:rPr lang="en-US" sz="2400" dirty="0"/>
              <a:t>Protects against layer 3 and 4 attacks (reflection)</a:t>
            </a:r>
          </a:p>
          <a:p>
            <a:r>
              <a:rPr lang="en-US" sz="2400" dirty="0"/>
              <a:t>Advanced Shield:</a:t>
            </a:r>
          </a:p>
          <a:p>
            <a:pPr lvl="1"/>
            <a:r>
              <a:rPr lang="en-US" dirty="0"/>
              <a:t>Costs $3000</a:t>
            </a:r>
          </a:p>
          <a:p>
            <a:pPr lvl="1"/>
            <a:r>
              <a:rPr lang="en-US" dirty="0" err="1"/>
              <a:t>Flowbased</a:t>
            </a:r>
            <a:r>
              <a:rPr lang="en-US" dirty="0"/>
              <a:t> monitoring of network traffic</a:t>
            </a:r>
          </a:p>
          <a:p>
            <a:pPr lvl="1"/>
            <a:r>
              <a:rPr lang="en-US" dirty="0"/>
              <a:t>DDoS response team 24/7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Gears">
            <a:extLst>
              <a:ext uri="{FF2B5EF4-FFF2-40B4-BE49-F238E27FC236}">
                <a16:creationId xmlns:a16="http://schemas.microsoft.com/office/drawing/2014/main" id="{E905A458-87C1-4090-8A75-9394478EA8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122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9D8480-BA61-6A47-A142-EC2542A54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Marketplace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00ADE-68EA-DA47-AC74-ECA070F35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/>
              <a:t>Barracuda</a:t>
            </a:r>
          </a:p>
          <a:p>
            <a:r>
              <a:rPr lang="en-US" sz="2400"/>
              <a:t>Kali linux for penetration testing – you will still need permission from AWS for this, fill form for it</a:t>
            </a:r>
          </a:p>
        </p:txBody>
      </p:sp>
    </p:spTree>
    <p:extLst>
      <p:ext uri="{BB962C8B-B14F-4D97-AF65-F5344CB8AC3E}">
        <p14:creationId xmlns:p14="http://schemas.microsoft.com/office/powerpoint/2010/main" val="3535618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4375D8-C926-594A-9AD6-68AD2EAB9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IAM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8B5755-17AA-4222-AF75-2536D500DB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800180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6525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DCED5-1B7C-C347-BAAF-9ED002995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MFA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1999E-E734-9444-BBE7-F0BC0ACEA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Can be enabled from console using google authenticator</a:t>
            </a:r>
          </a:p>
          <a:p>
            <a:r>
              <a:rPr lang="en-US" sz="2400" dirty="0">
                <a:solidFill>
                  <a:srgbClr val="000000"/>
                </a:solidFill>
              </a:rPr>
              <a:t>Can be enabled from console as well</a:t>
            </a:r>
          </a:p>
          <a:p>
            <a:r>
              <a:rPr lang="en-US" sz="2400" dirty="0" err="1">
                <a:solidFill>
                  <a:srgbClr val="000000"/>
                </a:solidFill>
              </a:rPr>
              <a:t>aws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iam</a:t>
            </a:r>
            <a:r>
              <a:rPr lang="en-US" sz="2400" dirty="0">
                <a:solidFill>
                  <a:srgbClr val="000000"/>
                </a:solidFill>
              </a:rPr>
              <a:t> create-virtual-</a:t>
            </a:r>
            <a:r>
              <a:rPr lang="en-US" sz="2400" dirty="0" err="1">
                <a:solidFill>
                  <a:srgbClr val="000000"/>
                </a:solidFill>
              </a:rPr>
              <a:t>mfa</a:t>
            </a:r>
            <a:r>
              <a:rPr lang="en-US" sz="2400" dirty="0">
                <a:solidFill>
                  <a:srgbClr val="000000"/>
                </a:solidFill>
              </a:rPr>
              <a:t>-device --virtual-</a:t>
            </a:r>
            <a:r>
              <a:rPr lang="en-US" sz="2400" dirty="0" err="1">
                <a:solidFill>
                  <a:srgbClr val="000000"/>
                </a:solidFill>
              </a:rPr>
              <a:t>mfa</a:t>
            </a:r>
            <a:r>
              <a:rPr lang="en-US" sz="2400" dirty="0">
                <a:solidFill>
                  <a:srgbClr val="000000"/>
                </a:solidFill>
              </a:rPr>
              <a:t>-device-name EC2-User --</a:t>
            </a:r>
            <a:r>
              <a:rPr lang="en-US" sz="2400" dirty="0" err="1">
                <a:solidFill>
                  <a:srgbClr val="000000"/>
                </a:solidFill>
              </a:rPr>
              <a:t>outfile</a:t>
            </a:r>
            <a:r>
              <a:rPr lang="en-US" sz="2400" dirty="0">
                <a:solidFill>
                  <a:srgbClr val="000000"/>
                </a:solidFill>
              </a:rPr>
              <a:t> /home/ec2-user/</a:t>
            </a:r>
            <a:r>
              <a:rPr lang="en-US" sz="2400" dirty="0" err="1">
                <a:solidFill>
                  <a:srgbClr val="000000"/>
                </a:solidFill>
              </a:rPr>
              <a:t>QRCode.png</a:t>
            </a:r>
            <a:r>
              <a:rPr lang="en-US" sz="2400" dirty="0">
                <a:solidFill>
                  <a:srgbClr val="000000"/>
                </a:solidFill>
              </a:rPr>
              <a:t> --bootstrap-method </a:t>
            </a:r>
            <a:r>
              <a:rPr lang="en-US" sz="2400" dirty="0" err="1">
                <a:solidFill>
                  <a:srgbClr val="000000"/>
                </a:solidFill>
              </a:rPr>
              <a:t>QRCodePNG</a:t>
            </a: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 err="1">
                <a:solidFill>
                  <a:srgbClr val="000000"/>
                </a:solidFill>
              </a:rPr>
              <a:t>aws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iam</a:t>
            </a:r>
            <a:r>
              <a:rPr lang="en-US" sz="2400" dirty="0">
                <a:solidFill>
                  <a:srgbClr val="000000"/>
                </a:solidFill>
              </a:rPr>
              <a:t> enable-</a:t>
            </a:r>
            <a:r>
              <a:rPr lang="en-US" sz="2400" dirty="0" err="1">
                <a:solidFill>
                  <a:srgbClr val="000000"/>
                </a:solidFill>
              </a:rPr>
              <a:t>mfa</a:t>
            </a:r>
            <a:r>
              <a:rPr lang="en-US" sz="2400" dirty="0">
                <a:solidFill>
                  <a:srgbClr val="000000"/>
                </a:solidFill>
              </a:rPr>
              <a:t>-device --user-name EC2-User --serial-number </a:t>
            </a:r>
            <a:r>
              <a:rPr lang="en-US" sz="2400" dirty="0" err="1">
                <a:solidFill>
                  <a:srgbClr val="000000"/>
                </a:solidFill>
              </a:rPr>
              <a:t>arn:aws:iam</a:t>
            </a:r>
            <a:r>
              <a:rPr lang="en-US" sz="2400" dirty="0">
                <a:solidFill>
                  <a:srgbClr val="000000"/>
                </a:solidFill>
              </a:rPr>
              <a:t>::"USERNUMBERHERE":</a:t>
            </a:r>
            <a:r>
              <a:rPr lang="en-US" sz="2400" dirty="0" err="1">
                <a:solidFill>
                  <a:srgbClr val="000000"/>
                </a:solidFill>
              </a:rPr>
              <a:t>mfa</a:t>
            </a:r>
            <a:r>
              <a:rPr lang="en-US" sz="2400" dirty="0">
                <a:solidFill>
                  <a:srgbClr val="000000"/>
                </a:solidFill>
              </a:rPr>
              <a:t>/EC2-User --authentication-code-1 "CODE1HERE" --authentication-code-2 "CODE2HERE"</a:t>
            </a:r>
          </a:p>
        </p:txBody>
      </p:sp>
    </p:spTree>
    <p:extLst>
      <p:ext uri="{BB962C8B-B14F-4D97-AF65-F5344CB8AC3E}">
        <p14:creationId xmlns:p14="http://schemas.microsoft.com/office/powerpoint/2010/main" val="3936950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14F9A8-89C2-A044-ADAD-E0D8A5D53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7EBDE-A3DE-2B42-9D39-606E16843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Grants users temporary and limited access to AWS resources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Federation (AD)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Cross account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Federation (With mobile apps)</a:t>
            </a:r>
          </a:p>
        </p:txBody>
      </p:sp>
    </p:spTree>
    <p:extLst>
      <p:ext uri="{BB962C8B-B14F-4D97-AF65-F5344CB8AC3E}">
        <p14:creationId xmlns:p14="http://schemas.microsoft.com/office/powerpoint/2010/main" val="2726443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893B5-FAA2-764C-895B-3FC3CE664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 dirty="0"/>
              <a:t>Logging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42484-1379-5442-8B66-A26F5B7E9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000"/>
              <a:t>Cloudtrail - monitors API calls in AWS platform</a:t>
            </a:r>
          </a:p>
          <a:p>
            <a:r>
              <a:rPr lang="en-US" sz="2000"/>
              <a:t>AWS Config – state of AWS environment</a:t>
            </a:r>
          </a:p>
          <a:p>
            <a:r>
              <a:rPr lang="en-US" sz="2000"/>
              <a:t>CW logs – monitors performance</a:t>
            </a:r>
          </a:p>
          <a:p>
            <a:r>
              <a:rPr lang="en-US" sz="2000"/>
              <a:t>VPC Flow logs – IP address of network traffic</a:t>
            </a:r>
          </a:p>
          <a:p>
            <a:r>
              <a:rPr lang="en-US" sz="2000"/>
              <a:t>Log file alerts:</a:t>
            </a:r>
          </a:p>
          <a:p>
            <a:pPr lvl="1"/>
            <a:r>
              <a:rPr lang="en-US" sz="2000"/>
              <a:t>Cloudtrail notifications – using SNS topics</a:t>
            </a:r>
          </a:p>
          <a:p>
            <a:pPr lvl="1"/>
            <a:r>
              <a:rPr lang="en-US" sz="2000"/>
              <a:t>AWS Config - Log changes to system components</a:t>
            </a:r>
          </a:p>
          <a:p>
            <a:r>
              <a:rPr lang="en-US" sz="2000"/>
              <a:t>Control of logs</a:t>
            </a:r>
          </a:p>
          <a:p>
            <a:pPr lvl="1"/>
            <a:r>
              <a:rPr lang="en-US" sz="2000"/>
              <a:t>IAM and S3 controls</a:t>
            </a:r>
          </a:p>
          <a:p>
            <a:pPr lvl="1"/>
            <a:endParaRPr lang="en-US" sz="2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Programmer">
            <a:extLst>
              <a:ext uri="{FF2B5EF4-FFF2-40B4-BE49-F238E27FC236}">
                <a16:creationId xmlns:a16="http://schemas.microsoft.com/office/drawing/2014/main" id="{A48AF0CB-E497-4A01-B624-F53EF477EF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150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604</Words>
  <Application>Microsoft Macintosh PowerPoint</Application>
  <PresentationFormat>Widescreen</PresentationFormat>
  <Paragraphs>98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AWS SysOps</vt:lpstr>
      <vt:lpstr>Compliance Frameworks</vt:lpstr>
      <vt:lpstr>DDoS</vt:lpstr>
      <vt:lpstr>AWS Shield</vt:lpstr>
      <vt:lpstr>Marketplace</vt:lpstr>
      <vt:lpstr>IAM</vt:lpstr>
      <vt:lpstr>MFA</vt:lpstr>
      <vt:lpstr>STS</vt:lpstr>
      <vt:lpstr>Logging</vt:lpstr>
      <vt:lpstr>AWS Hypervisors</vt:lpstr>
      <vt:lpstr>PV</vt:lpstr>
      <vt:lpstr>Isolation</vt:lpstr>
      <vt:lpstr>More Hypervisor stuff</vt:lpstr>
      <vt:lpstr>Dedicated instances vs hosts</vt:lpstr>
      <vt:lpstr>PowerPoint Presentation</vt:lpstr>
      <vt:lpstr>SSM</vt:lpstr>
      <vt:lpstr>PowerPoint Presentation</vt:lpstr>
      <vt:lpstr>AWS Inspector</vt:lpstr>
      <vt:lpstr>Trusted Advisor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SysOps</dc:title>
  <dc:creator>Sid Telang</dc:creator>
  <cp:lastModifiedBy>Sid Telang</cp:lastModifiedBy>
  <cp:revision>42</cp:revision>
  <dcterms:created xsi:type="dcterms:W3CDTF">2019-03-25T02:44:48Z</dcterms:created>
  <dcterms:modified xsi:type="dcterms:W3CDTF">2019-03-29T02:56:32Z</dcterms:modified>
</cp:coreProperties>
</file>